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58" r:id="rId4"/>
    <p:sldId id="319" r:id="rId5"/>
    <p:sldId id="259" r:id="rId6"/>
    <p:sldId id="260" r:id="rId7"/>
    <p:sldId id="261" r:id="rId8"/>
    <p:sldId id="262" r:id="rId9"/>
    <p:sldId id="263" r:id="rId10"/>
    <p:sldId id="267" r:id="rId11"/>
    <p:sldId id="266" r:id="rId12"/>
    <p:sldId id="264" r:id="rId13"/>
    <p:sldId id="265" r:id="rId14"/>
    <p:sldId id="268" r:id="rId15"/>
    <p:sldId id="269" r:id="rId16"/>
    <p:sldId id="270" r:id="rId17"/>
    <p:sldId id="271" r:id="rId18"/>
    <p:sldId id="272" r:id="rId19"/>
    <p:sldId id="320" r:id="rId20"/>
    <p:sldId id="273" r:id="rId21"/>
    <p:sldId id="275" r:id="rId22"/>
    <p:sldId id="310" r:id="rId23"/>
    <p:sldId id="311" r:id="rId24"/>
    <p:sldId id="312" r:id="rId25"/>
    <p:sldId id="313" r:id="rId26"/>
    <p:sldId id="314" r:id="rId27"/>
    <p:sldId id="315" r:id="rId28"/>
    <p:sldId id="316" r:id="rId29"/>
    <p:sldId id="317" r:id="rId30"/>
    <p:sldId id="318" r:id="rId31"/>
    <p:sldId id="321" r:id="rId32"/>
    <p:sldId id="288" r:id="rId33"/>
    <p:sldId id="289" r:id="rId34"/>
    <p:sldId id="290" r:id="rId35"/>
    <p:sldId id="291" r:id="rId36"/>
    <p:sldId id="287"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6" r:id="rId50"/>
    <p:sldId id="307" r:id="rId51"/>
    <p:sldId id="285" r:id="rId52"/>
    <p:sldId id="308" r:id="rId53"/>
    <p:sldId id="309" r:id="rId5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1pPr>
    <a:lvl2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2pPr>
    <a:lvl3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3pPr>
    <a:lvl4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4pPr>
    <a:lvl5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5pPr>
    <a:lvl6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6pPr>
    <a:lvl7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7pPr>
    <a:lvl8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8pPr>
    <a:lvl9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lvl9pPr>
  </p:defaultTextStyle>
  <p:extLst>
    <p:ext uri="{521415D9-36F7-43E2-AB2F-B90AF26B5E84}">
      <p14:sectionLst xmlns:p14="http://schemas.microsoft.com/office/powerpoint/2010/main">
        <p14:section name="Default Section" id="{43077624-8682-4483-93FB-9E388BD97957}">
          <p14:sldIdLst>
            <p14:sldId id="256"/>
            <p14:sldId id="257"/>
            <p14:sldId id="258"/>
          </p14:sldIdLst>
        </p14:section>
        <p14:section name="Continuous Integration" id="{CE630715-72CD-40E2-B025-A7952E47B80C}">
          <p14:sldIdLst>
            <p14:sldId id="319"/>
            <p14:sldId id="259"/>
            <p14:sldId id="260"/>
            <p14:sldId id="261"/>
            <p14:sldId id="262"/>
            <p14:sldId id="263"/>
            <p14:sldId id="267"/>
            <p14:sldId id="266"/>
            <p14:sldId id="264"/>
            <p14:sldId id="265"/>
            <p14:sldId id="268"/>
            <p14:sldId id="269"/>
            <p14:sldId id="270"/>
            <p14:sldId id="271"/>
            <p14:sldId id="272"/>
          </p14:sldIdLst>
        </p14:section>
        <p14:section name="Code Reviews" id="{23D3DD17-1B72-48BD-9E88-53EE449717D1}">
          <p14:sldIdLst>
            <p14:sldId id="320"/>
            <p14:sldId id="273"/>
            <p14:sldId id="275"/>
            <p14:sldId id="310"/>
            <p14:sldId id="311"/>
            <p14:sldId id="312"/>
            <p14:sldId id="313"/>
            <p14:sldId id="314"/>
            <p14:sldId id="315"/>
            <p14:sldId id="316"/>
            <p14:sldId id="317"/>
            <p14:sldId id="318"/>
          </p14:sldIdLst>
        </p14:section>
        <p14:section name="Continuous Deployement" id="{74478631-7A8B-4C23-A182-9C3598F96FE2}">
          <p14:sldIdLst>
            <p14:sldId id="321"/>
            <p14:sldId id="288"/>
            <p14:sldId id="289"/>
            <p14:sldId id="290"/>
            <p14:sldId id="291"/>
            <p14:sldId id="287"/>
            <p14:sldId id="292"/>
            <p14:sldId id="293"/>
            <p14:sldId id="294"/>
            <p14:sldId id="295"/>
            <p14:sldId id="296"/>
            <p14:sldId id="297"/>
            <p14:sldId id="298"/>
            <p14:sldId id="299"/>
            <p14:sldId id="300"/>
            <p14:sldId id="301"/>
            <p14:sldId id="302"/>
            <p14:sldId id="303"/>
            <p14:sldId id="306"/>
            <p14:sldId id="307"/>
            <p14:sldId id="285"/>
            <p14:sldId id="308"/>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86358" autoAdjust="0"/>
  </p:normalViewPr>
  <p:slideViewPr>
    <p:cSldViewPr snapToGrid="0">
      <p:cViewPr varScale="1">
        <p:scale>
          <a:sx n="29" d="100"/>
          <a:sy n="29" d="100"/>
        </p:scale>
        <p:origin x="200" y="136"/>
      </p:cViewPr>
      <p:guideLst/>
    </p:cSldViewPr>
  </p:slideViewPr>
  <p:notesTextViewPr>
    <p:cViewPr>
      <p:scale>
        <a:sx n="1" d="1"/>
        <a:sy n="1" d="1"/>
      </p:scale>
      <p:origin x="0" y="0"/>
    </p:cViewPr>
  </p:notesTextViewPr>
  <p:sorterViewPr>
    <p:cViewPr>
      <p:scale>
        <a:sx n="70" d="100"/>
        <a:sy n="70" d="100"/>
      </p:scale>
      <p:origin x="0" y="-163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0C3D-4D66-89B1-7934544A06AA}"/>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5.1419800000000002E-2"/>
          <c:y val="4.9030700000000003E-2"/>
          <c:w val="0.86537500000000001"/>
          <c:h val="0.57463699999999995"/>
        </c:manualLayout>
      </c:layout>
      <c:lineChart>
        <c:grouping val="standard"/>
        <c:varyColors val="0"/>
        <c:ser>
          <c:idx val="0"/>
          <c:order val="0"/>
          <c:tx>
            <c:strRef>
              <c:f>Sheet1!$A$2</c:f>
              <c:strCache>
                <c:ptCount val="1"/>
                <c:pt idx="0">
                  <c:v>Region 1</c:v>
                </c:pt>
              </c:strCache>
            </c:strRef>
          </c:tx>
          <c:spPr>
            <a:ln w="76200" cap="flat">
              <a:solidFill>
                <a:srgbClr val="00A2FF"/>
              </a:solidFill>
              <a:prstDash val="solid"/>
              <a:miter lim="400000"/>
            </a:ln>
            <a:effectLst/>
          </c:spPr>
          <c:marker>
            <c:symbol val="circle"/>
            <c:size val="6"/>
            <c:spPr>
              <a:solidFill>
                <a:srgbClr val="FFFFFF"/>
              </a:solidFill>
              <a:ln w="76200" cap="flat">
                <a:solidFill>
                  <a:srgbClr val="00A2FF"/>
                </a:solidFill>
                <a:prstDash val="solid"/>
                <a:miter lim="400000"/>
              </a:ln>
              <a:effectLst/>
            </c:spPr>
          </c:marker>
          <c:cat>
            <c:strRef>
              <c:f>Sheet1!$B$1:$I$1</c:f>
              <c:strCache>
                <c:ptCount val="8"/>
                <c:pt idx="0">
                  <c:v>Concept</c:v>
                </c:pt>
                <c:pt idx="1">
                  <c:v>Design</c:v>
                </c:pt>
                <c:pt idx="2">
                  <c:v>Development</c:v>
                </c:pt>
                <c:pt idx="3">
                  <c:v>Local Testing</c:v>
                </c:pt>
                <c:pt idx="4">
                  <c:v>Commit/Integration</c:v>
                </c:pt>
                <c:pt idx="5">
                  <c:v>Code Review</c:v>
                </c:pt>
                <c:pt idx="6">
                  <c:v>Production</c:v>
                </c:pt>
                <c:pt idx="7">
                  <c:v>Late-Stage Production</c:v>
                </c:pt>
              </c:strCache>
            </c:strRef>
          </c:cat>
          <c:val>
            <c:numRef>
              <c:f>Sheet1!$B$2:$I$2</c:f>
              <c:numCache>
                <c:formatCode>General</c:formatCode>
                <c:ptCount val="8"/>
                <c:pt idx="0">
                  <c:v>1</c:v>
                </c:pt>
                <c:pt idx="1">
                  <c:v>1</c:v>
                </c:pt>
                <c:pt idx="2">
                  <c:v>1</c:v>
                </c:pt>
                <c:pt idx="3">
                  <c:v>2</c:v>
                </c:pt>
                <c:pt idx="4">
                  <c:v>4</c:v>
                </c:pt>
                <c:pt idx="5">
                  <c:v>8</c:v>
                </c:pt>
                <c:pt idx="6">
                  <c:v>16</c:v>
                </c:pt>
                <c:pt idx="7">
                  <c:v>32</c:v>
                </c:pt>
              </c:numCache>
            </c:numRef>
          </c:val>
          <c:smooth val="1"/>
          <c:extLst>
            <c:ext xmlns:c16="http://schemas.microsoft.com/office/drawing/2014/chart" uri="{C3380CC4-5D6E-409C-BE32-E72D297353CC}">
              <c16:uniqueId val="{00000000-B8D5-4961-A160-46154FE12295}"/>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18900000"/>
          <a:lstStyle/>
          <a:p>
            <a:pPr>
              <a:defRPr sz="3400" b="0" i="0" u="none" strike="noStrike">
                <a:solidFill>
                  <a:srgbClr val="000000"/>
                </a:solidFill>
                <a:latin typeface="Helvetica Neue"/>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B8B8B8"/>
              </a:solidFill>
              <a:prstDash val="solid"/>
              <a:miter lim="400000"/>
            </a:ln>
          </c:spPr>
        </c:majorGridlines>
        <c:title>
          <c:tx>
            <c:rich>
              <a:bodyPr rot="-5400000"/>
              <a:lstStyle/>
              <a:p>
                <a:pPr>
                  <a:defRPr sz="3400" b="0" i="0" u="none" strike="noStrike">
                    <a:solidFill>
                      <a:srgbClr val="000000"/>
                    </a:solidFill>
                    <a:latin typeface="Helvetica Neue"/>
                  </a:defRPr>
                </a:pPr>
                <a:r>
                  <a:rPr lang="en-US" sz="3400" b="0" i="0" u="none" strike="noStrike">
                    <a:solidFill>
                      <a:srgbClr val="000000"/>
                    </a:solidFill>
                    <a:latin typeface="Helvetica Neue"/>
                  </a:rPr>
                  <a:t>Defect Cost</a:t>
                </a:r>
              </a:p>
            </c:rich>
          </c:tx>
          <c:overlay val="1"/>
        </c:title>
        <c:numFmt formatCode="0" sourceLinked="0"/>
        <c:majorTickMark val="none"/>
        <c:minorTickMark val="none"/>
        <c:tickLblPos val="none"/>
        <c:spPr>
          <a:ln w="12700" cap="flat">
            <a:solidFill>
              <a:srgbClr val="000000"/>
            </a:solidFill>
            <a:prstDash val="solid"/>
            <a:miter lim="400000"/>
          </a:ln>
        </c:spPr>
        <c:txPr>
          <a:bodyPr rot="0"/>
          <a:lstStyle/>
          <a:p>
            <a:pPr>
              <a:defRPr sz="3400" b="0" i="0" u="none" strike="noStrike">
                <a:solidFill>
                  <a:srgbClr val="000000"/>
                </a:solidFill>
                <a:latin typeface="Helvetica Neue"/>
              </a:defRPr>
            </a:pPr>
            <a:endParaRPr lang="en-US"/>
          </a:p>
        </c:txPr>
        <c:crossAx val="2094734552"/>
        <c:crosses val="autoZero"/>
        <c:crossBetween val="midCat"/>
        <c:majorUnit val="10"/>
        <c:minorUnit val="5"/>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1828800" latinLnBrk="0">
      <a:defRPr sz="2400">
        <a:latin typeface="+mn-lt"/>
        <a:ea typeface="+mn-ea"/>
        <a:cs typeface="+mn-cs"/>
        <a:sym typeface="Calibri"/>
      </a:defRPr>
    </a:lvl1pPr>
    <a:lvl2pPr indent="228600" defTabSz="1828800" latinLnBrk="0">
      <a:defRPr sz="2400">
        <a:latin typeface="+mn-lt"/>
        <a:ea typeface="+mn-ea"/>
        <a:cs typeface="+mn-cs"/>
        <a:sym typeface="Calibri"/>
      </a:defRPr>
    </a:lvl2pPr>
    <a:lvl3pPr indent="457200" defTabSz="1828800" latinLnBrk="0">
      <a:defRPr sz="2400">
        <a:latin typeface="+mn-lt"/>
        <a:ea typeface="+mn-ea"/>
        <a:cs typeface="+mn-cs"/>
        <a:sym typeface="Calibri"/>
      </a:defRPr>
    </a:lvl3pPr>
    <a:lvl4pPr indent="685800" defTabSz="1828800" latinLnBrk="0">
      <a:defRPr sz="2400">
        <a:latin typeface="+mn-lt"/>
        <a:ea typeface="+mn-ea"/>
        <a:cs typeface="+mn-cs"/>
        <a:sym typeface="Calibri"/>
      </a:defRPr>
    </a:lvl4pPr>
    <a:lvl5pPr indent="914400" defTabSz="1828800" latinLnBrk="0">
      <a:defRPr sz="2400">
        <a:latin typeface="+mn-lt"/>
        <a:ea typeface="+mn-ea"/>
        <a:cs typeface="+mn-cs"/>
        <a:sym typeface="Calibri"/>
      </a:defRPr>
    </a:lvl5pPr>
    <a:lvl6pPr indent="1143000" defTabSz="1828800" latinLnBrk="0">
      <a:defRPr sz="2400">
        <a:latin typeface="+mn-lt"/>
        <a:ea typeface="+mn-ea"/>
        <a:cs typeface="+mn-cs"/>
        <a:sym typeface="Calibri"/>
      </a:defRPr>
    </a:lvl6pPr>
    <a:lvl7pPr indent="1371600" defTabSz="1828800" latinLnBrk="0">
      <a:defRPr sz="2400">
        <a:latin typeface="+mn-lt"/>
        <a:ea typeface="+mn-ea"/>
        <a:cs typeface="+mn-cs"/>
        <a:sym typeface="Calibri"/>
      </a:defRPr>
    </a:lvl7pPr>
    <a:lvl8pPr indent="1600200" defTabSz="1828800" latinLnBrk="0">
      <a:defRPr sz="2400">
        <a:latin typeface="+mn-lt"/>
        <a:ea typeface="+mn-ea"/>
        <a:cs typeface="+mn-cs"/>
        <a:sym typeface="Calibri"/>
      </a:defRPr>
    </a:lvl8pPr>
    <a:lvl9pPr indent="1828800" defTabSz="1828800" latinLnBrk="0">
      <a:defRPr sz="24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engineering.fb.com/2017/08/31/web/rapid-release-at-massive-sca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Continuous development aims to help us achieve better </a:t>
            </a:r>
            <a:r>
              <a:rPr b="1"/>
              <a:t>code quality </a:t>
            </a:r>
            <a:r>
              <a:t>(fewer bugs, or at least reduce their impact) </a:t>
            </a:r>
            <a:r>
              <a:rPr b="1"/>
              <a:t>and development velocity </a:t>
            </a:r>
            <a:r>
              <a:t>(get features out to customers faster) by creating </a:t>
            </a:r>
            <a:r>
              <a:rPr b="1" i="1"/>
              <a:t>frequent, fast feedback loops at each stage of the development process</a:t>
            </a:r>
            <a:r>
              <a:t>. Continuous development encourages us to perform frequent integrations, merging changes into our entire codebase, and running integration-scale tests frequently. Key to continuous development is frequent integration and deployment of our product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Continuous development represents a process like agile, but distinguished by frequent feedback, which aims to help us to “</a:t>
            </a:r>
            <a:r>
              <a:rPr b="1">
                <a:solidFill>
                  <a:srgbClr val="FF0000"/>
                </a:solidFill>
              </a:rPr>
              <a:t>shift left</a:t>
            </a:r>
            <a:r>
              <a:t>”. Whereas in a traditional development process, we might integrate all of our changes and perform end-to-end tests (and deployments) on a weekly or monthly basis, continuous development argues for faster feedback loops: integrate your code hourly and deploy multiple times a day.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noRot="1" noChangeAspect="1"/>
          </p:cNvSpPr>
          <p:nvPr>
            <p:ph type="sldImg"/>
          </p:nvPr>
        </p:nvSpPr>
        <p:spPr>
          <a:prstGeom prst="rect">
            <a:avLst/>
          </a:prstGeom>
        </p:spPr>
        <p:txBody>
          <a:bodyPr/>
          <a:lstStyle/>
          <a:p>
            <a:endParaRPr/>
          </a:p>
        </p:txBody>
      </p:sp>
      <p:sp>
        <p:nvSpPr>
          <p:cNvPr id="102" name="Shape 10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Here’s another view of that same project’s CI pipeline: here we can see the history of each build. From this view, any developer can answer the simple question: “when did a test break? What fixed it?”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noRot="1" noChangeAspect="1"/>
          </p:cNvSpPr>
          <p:nvPr>
            <p:ph type="sldImg"/>
          </p:nvPr>
        </p:nvSpPr>
        <p:spPr>
          <a:xfrm>
            <a:off x="381000" y="685800"/>
            <a:ext cx="6096000" cy="3429000"/>
          </a:xfrm>
          <a:prstGeom prst="rect">
            <a:avLst/>
          </a:prstGeom>
        </p:spPr>
        <p:txBody>
          <a:bodyPr/>
          <a:lstStyle/>
          <a:p>
            <a:endParaRPr/>
          </a:p>
        </p:txBody>
      </p:sp>
      <p:sp>
        <p:nvSpPr>
          <p:cNvPr id="148" name="Shape 14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Immediately/pre-commit: small project with a few commits a day and a test suite under 30 mins, probably integrate immediately and run full test suite. But: consider our social network app, where we might have 20 changes/hour and a 30 mins test suite, when do you choose to integrate things? Do we wait for last integrated change to pass before integrating next?</a:t>
            </a:r>
          </a:p>
          <a:p>
            <a:pPr defTabSz="457200">
              <a:lnSpc>
                <a:spcPct val="117999"/>
              </a:lnSpc>
              <a:defRPr sz="2200">
                <a:latin typeface="Helvetica Neue"/>
                <a:ea typeface="Helvetica Neue"/>
                <a:cs typeface="Helvetica Neue"/>
                <a:sym typeface="Helvetica Neue"/>
              </a:defRPr>
            </a:pPr>
            <a:r>
              <a:rPr dirty="0"/>
              <a:t>Which tests to run - again, easy on small. But: what if our big social network app: we probably should also run tests that could depend on this (like other components of our request pipeline). At the limit: maybe now our new newsfeed change will impact how the request caching feature works, and we should check that too. Do we check everything?</a:t>
            </a:r>
          </a:p>
          <a:p>
            <a:pPr defTabSz="457200">
              <a:lnSpc>
                <a:spcPct val="117999"/>
              </a:lnSpc>
              <a:defRPr sz="2200">
                <a:latin typeface="Helvetica Neue"/>
                <a:ea typeface="Helvetica Neue"/>
                <a:cs typeface="Helvetica Neue"/>
                <a:sym typeface="Helvetica Neue"/>
              </a:defRPr>
            </a:pPr>
            <a:r>
              <a:rPr dirty="0"/>
              <a:t>How do we compose system under test - do we use mocks for external services, or do we use production, or do we make a special environment for each integration test?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We’ll look at a few examples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a:spLocks noGrp="1" noRot="1" noChangeAspect="1"/>
          </p:cNvSpPr>
          <p:nvPr>
            <p:ph type="sldImg"/>
          </p:nvPr>
        </p:nvSpPr>
        <p:spPr>
          <a:xfrm>
            <a:off x="381000" y="685800"/>
            <a:ext cx="6096000" cy="3429000"/>
          </a:xfrm>
          <a:prstGeom prst="rect">
            <a:avLst/>
          </a:prstGeom>
        </p:spPr>
        <p:txBody>
          <a:bodyPr/>
          <a:lstStyle/>
          <a:p>
            <a:endParaRPr/>
          </a:p>
        </p:txBody>
      </p:sp>
      <p:sp>
        <p:nvSpPr>
          <p:cNvPr id="160" name="Shape 16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These screenshots show the graphical summary of two CI pipelines set up for this fuzzer.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top one shows a workflow that can run on every commit, providing useful feedback on performance and correctness in about 15 minutes: running a 10 minute performance test on 5 benchmarks, repeating each one 5 times (25 concurrent jobs needed)</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bottom one shows a workflow that runs only upon request, which performs a much more thorough evaluation: 20 repetitions of 5 benchmarks, with each running for 24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both cases, there are 4 jobs defined: 1. build the matrix (run a script that will determine which benchmarks to run), 2. (in parallel) run the fuzzer on those benchmarks, 3. collect all of those results and reproduce them for later analysis, and 4. render a report into markdown and HTML that summarizes the results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noRot="1" noChangeAspect="1"/>
          </p:cNvSpPr>
          <p:nvPr>
            <p:ph type="sldImg"/>
          </p:nvPr>
        </p:nvSpPr>
        <p:spPr>
          <a:xfrm>
            <a:off x="381000" y="685800"/>
            <a:ext cx="6096000" cy="3429000"/>
          </a:xfrm>
          <a:prstGeom prst="rect">
            <a:avLst/>
          </a:prstGeom>
        </p:spPr>
        <p:txBody>
          <a:bodyPr/>
          <a:lstStyle/>
          <a:p>
            <a:endParaRPr/>
          </a:p>
        </p:txBody>
      </p:sp>
      <p:sp>
        <p:nvSpPr>
          <p:cNvPr id="168" name="Shape 1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Automating this kind of performance testing lets us get feedback much faster than if we had to do it manually. It also allows us to have a centralized repository of those results, so that we can track performance over time.</a:t>
            </a:r>
          </a:p>
          <a:p>
            <a:pPr defTabSz="457200">
              <a:lnSpc>
                <a:spcPct val="117999"/>
              </a:lnSpc>
              <a:defRPr sz="2200">
                <a:latin typeface="Helvetica Neue"/>
                <a:ea typeface="Helvetica Neue"/>
                <a:cs typeface="Helvetica Neue"/>
                <a:sym typeface="Helvetica Neue"/>
              </a:defRPr>
            </a:pPr>
            <a:r>
              <a:rPr dirty="0"/>
              <a:t>Here is an example of one of the graphs that get output from the report.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“branch probes over time” is one of the key performance indicators that </a:t>
            </a:r>
            <a:r>
              <a:rPr dirty="0" err="1"/>
              <a:t>fuzzers</a:t>
            </a:r>
            <a:r>
              <a:rPr dirty="0"/>
              <a:t> like this one are evaluated on. Since all of the data is centrally stored, it is easy to automate reports like this that compare the performance on the current commit to, say, another branch. This graph shows in red the current commit, and in blue, the main development branch.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noRot="1" noChangeAspect="1"/>
          </p:cNvSpPr>
          <p:nvPr>
            <p:ph type="sldImg"/>
          </p:nvPr>
        </p:nvSpPr>
        <p:spPr>
          <a:xfrm>
            <a:off x="381000" y="685800"/>
            <a:ext cx="6096000" cy="3429000"/>
          </a:xfrm>
          <a:prstGeom prst="rect">
            <a:avLst/>
          </a:prstGeom>
        </p:spPr>
        <p:txBody>
          <a:bodyPr/>
          <a:lstStyle/>
          <a:p>
            <a:endParaRPr/>
          </a:p>
        </p:txBody>
      </p:sp>
      <p:sp>
        <p:nvSpPr>
          <p:cNvPr id="174" name="Shape 174"/>
          <p:cNvSpPr>
            <a:spLocks noGrp="1"/>
          </p:cNvSpPr>
          <p:nvPr>
            <p:ph type="body" sz="quarter" idx="1"/>
          </p:nvPr>
        </p:nvSpPr>
        <p:spPr>
          <a:prstGeom prst="rect">
            <a:avLst/>
          </a:prstGeom>
        </p:spPr>
        <p:txBody>
          <a:bodyPr/>
          <a:lstStyle>
            <a:lvl1pPr defTabSz="457200">
              <a:lnSpc>
                <a:spcPct val="117999"/>
              </a:lnSpc>
              <a:defRPr sz="2200">
                <a:solidFill>
                  <a:srgbClr val="1D1C1D"/>
                </a:solidFill>
                <a:latin typeface="Slack-Lato"/>
                <a:ea typeface="Slack-Lato"/>
                <a:cs typeface="Slack-Lato"/>
                <a:sym typeface="Slack-Lato"/>
              </a:defRPr>
            </a:lvl1pPr>
          </a:lstStyle>
          <a:p>
            <a:r>
              <a:t>Google Test Automation Platform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hape 181"/>
          <p:cNvSpPr>
            <a:spLocks noGrp="1" noRot="1" noChangeAspect="1"/>
          </p:cNvSpPr>
          <p:nvPr>
            <p:ph type="sldImg"/>
          </p:nvPr>
        </p:nvSpPr>
        <p:spPr>
          <a:xfrm>
            <a:off x="381000" y="685800"/>
            <a:ext cx="6096000" cy="3429000"/>
          </a:xfrm>
          <a:prstGeom prst="rect">
            <a:avLst/>
          </a:prstGeom>
        </p:spPr>
        <p:txBody>
          <a:bodyPr/>
          <a:lstStyle/>
          <a:p>
            <a:endParaRPr/>
          </a:p>
        </p:txBody>
      </p:sp>
      <p:sp>
        <p:nvSpPr>
          <p:cNvPr id="182" name="Shape 18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next process that we will discuss is code review, which is a process that takes place when introducing new code into a shared repository.</a:t>
            </a:r>
          </a:p>
          <a:p>
            <a:pPr defTabSz="457200">
              <a:lnSpc>
                <a:spcPct val="117999"/>
              </a:lnSpc>
              <a:defRPr sz="2200">
                <a:latin typeface="Helvetica Neue"/>
                <a:ea typeface="Helvetica Neue"/>
                <a:cs typeface="Helvetica Neue"/>
                <a:sym typeface="Helvetica Neue"/>
              </a:defRPr>
            </a:pPr>
            <a:r>
              <a:rPr dirty="0"/>
              <a:t>We can’t use CI to automatically detect all errors - for at least some, we will need to rely upon humans. Code review is a process of reading and commenting on code, and is usually performed only after a successful CI run.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381000" y="685800"/>
            <a:ext cx="6096000" cy="3429000"/>
          </a:xfrm>
          <a:prstGeom prst="rect">
            <a:avLst/>
          </a:prstGeom>
        </p:spPr>
        <p:txBody>
          <a:bodyPr/>
          <a:lstStyle/>
          <a:p>
            <a:endParaRPr/>
          </a:p>
        </p:txBody>
      </p:sp>
      <p:sp>
        <p:nvSpPr>
          <p:cNvPr id="190" name="Shape 19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Discussion Question: Who should do a code review? Internal or external people?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a:spLocks noGrp="1" noRot="1" noChangeAspect="1"/>
          </p:cNvSpPr>
          <p:nvPr>
            <p:ph type="sldImg"/>
          </p:nvPr>
        </p:nvSpPr>
        <p:spPr>
          <a:xfrm>
            <a:off x="381000" y="685800"/>
            <a:ext cx="6096000" cy="3429000"/>
          </a:xfrm>
          <a:prstGeom prst="rect">
            <a:avLst/>
          </a:prstGeom>
        </p:spPr>
        <p:txBody>
          <a:bodyPr/>
          <a:lstStyle/>
          <a:p>
            <a:endParaRPr/>
          </a:p>
        </p:txBody>
      </p:sp>
      <p:sp>
        <p:nvSpPr>
          <p:cNvPr id="216" name="Shape 21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(Figure on right shows the different roles of team members in black, with the benefits/goals of each reviewer in colors)</a:t>
            </a:r>
            <a:endParaRPr lang="en-US" dirty="0"/>
          </a:p>
          <a:p>
            <a:endParaRPr lang="en-US" dirty="0"/>
          </a:p>
          <a:p>
            <a:r>
              <a:rPr lang="en-US" dirty="0"/>
              <a:t>&lt;Discussion question: which of these do you think is most important?  Why?</a:t>
            </a:r>
          </a:p>
          <a:p>
            <a:endParaRPr dirty="0"/>
          </a:p>
        </p:txBody>
      </p:sp>
    </p:spTree>
    <p:extLst>
      <p:ext uri="{BB962C8B-B14F-4D97-AF65-F5344CB8AC3E}">
        <p14:creationId xmlns:p14="http://schemas.microsoft.com/office/powerpoint/2010/main" val="3652617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04" name="Shape 20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Here’s what a survey of developers thought were the major benefits of code review.</a:t>
            </a:r>
          </a:p>
          <a:p>
            <a:endParaRPr lang="en-US" dirty="0"/>
          </a:p>
          <a:p>
            <a:r>
              <a:rPr lang="en-US" dirty="0"/>
              <a:t>Code reviews are also helpful for checking</a:t>
            </a:r>
            <a:r>
              <a:rPr dirty="0"/>
              <a:t> quality attributes that are hard to automatically check</a:t>
            </a:r>
            <a:r>
              <a:rPr lang="en-US" dirty="0"/>
              <a:t> such as:</a:t>
            </a:r>
            <a:r>
              <a:rPr dirty="0"/>
              <a:t> security, compliance, </a:t>
            </a:r>
            <a:r>
              <a:rPr lang="en-US" dirty="0"/>
              <a:t>and </a:t>
            </a:r>
            <a:r>
              <a:rPr dirty="0"/>
              <a:t>scalability</a:t>
            </a:r>
            <a:r>
              <a:rPr lang="en-US" dirty="0"/>
              <a:t>.   (This might be covered under “code improvement”, but we’d have to go back and look at the original study to know for sure.)</a:t>
            </a:r>
            <a:endParaRPr dirty="0"/>
          </a:p>
        </p:txBody>
      </p:sp>
    </p:spTree>
    <p:extLst>
      <p:ext uri="{BB962C8B-B14F-4D97-AF65-F5344CB8AC3E}">
        <p14:creationId xmlns:p14="http://schemas.microsoft.com/office/powerpoint/2010/main" val="608107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a:spLocks noGrp="1" noRot="1" noChangeAspect="1"/>
          </p:cNvSpPr>
          <p:nvPr>
            <p:ph type="sldImg"/>
          </p:nvPr>
        </p:nvSpPr>
        <p:spPr>
          <a:xfrm>
            <a:off x="381000" y="685800"/>
            <a:ext cx="6096000" cy="3429000"/>
          </a:xfrm>
          <a:prstGeom prst="rect">
            <a:avLst/>
          </a:prstGeom>
        </p:spPr>
        <p:txBody>
          <a:bodyPr/>
          <a:lstStyle/>
          <a:p>
            <a:endParaRPr/>
          </a:p>
        </p:txBody>
      </p:sp>
      <p:sp>
        <p:nvSpPr>
          <p:cNvPr id="209" name="Shape 20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A formal code inspection is a heavyweight process, usually called for by strict standards and there’s a detailed paper trail to be produced. Might still be performed in high-assurance domains like avionics (?)</a:t>
            </a:r>
            <a:r>
              <a:rPr lang="en-US" dirty="0"/>
              <a:t>.</a:t>
            </a:r>
          </a:p>
          <a:p>
            <a:endParaRPr lang="en-US" dirty="0"/>
          </a:p>
          <a:p>
            <a:r>
              <a:rPr lang="en-US" dirty="0"/>
              <a:t>We will concentrate on code review, not code inspection.</a:t>
            </a:r>
            <a:endParaRPr dirty="0"/>
          </a:p>
        </p:txBody>
      </p:sp>
    </p:spTree>
    <p:extLst>
      <p:ext uri="{BB962C8B-B14F-4D97-AF65-F5344CB8AC3E}">
        <p14:creationId xmlns:p14="http://schemas.microsoft.com/office/powerpoint/2010/main" val="360523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hape 48"/>
          <p:cNvSpPr>
            <a:spLocks noGrp="1" noRot="1" noChangeAspect="1"/>
          </p:cNvSpPr>
          <p:nvPr>
            <p:ph type="sldImg"/>
          </p:nvPr>
        </p:nvSpPr>
        <p:spPr>
          <a:prstGeom prst="rect">
            <a:avLst/>
          </a:prstGeom>
        </p:spPr>
        <p:txBody>
          <a:bodyPr/>
          <a:lstStyle/>
          <a:p>
            <a:endParaRPr/>
          </a:p>
        </p:txBody>
      </p:sp>
      <p:sp>
        <p:nvSpPr>
          <p:cNvPr id="49" name="Shape 4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far, we have talked about different approaches for finding bugs faster during development: ensuring that our requirements are correct, doing TDD, unit testing, starting to write integration and end to end tests… but there is also a long road from writing some code to our product being a success.</a:t>
            </a:r>
          </a:p>
          <a:p>
            <a:pPr defTabSz="457200">
              <a:lnSpc>
                <a:spcPct val="117999"/>
              </a:lnSpc>
              <a:defRPr sz="2200">
                <a:latin typeface="Helvetica Neue"/>
                <a:ea typeface="Helvetica Neue"/>
                <a:cs typeface="Helvetica Neue"/>
                <a:sym typeface="Helvetica Neue"/>
              </a:defRPr>
            </a:pPr>
            <a:r>
              <a:rPr dirty="0"/>
              <a:t>So far, we have stressed approaches that aim to make it easier to find bugs faster (click to show build over left side of curve). The intuition behind this is that the sooner we find something wrong (and fix it), the less wasted effort we will spend building other things that are also wrong.</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Why expensive as move to the right?</a:t>
            </a:r>
          </a:p>
          <a:p>
            <a:pPr marL="279400" indent="-279400" defTabSz="457200">
              <a:lnSpc>
                <a:spcPct val="117999"/>
              </a:lnSpc>
              <a:buSzPct val="123000"/>
              <a:buChar char="*"/>
              <a:defRPr sz="2200">
                <a:latin typeface="Helvetica Neue"/>
                <a:ea typeface="Helvetica Neue"/>
                <a:cs typeface="Helvetica Neue"/>
                <a:sym typeface="Helvetica Neue"/>
              </a:defRPr>
            </a:pPr>
            <a:r>
              <a:rPr dirty="0"/>
              <a:t>Need to be triaged by someone who doesn’t know (or doesn’t remember)</a:t>
            </a:r>
          </a:p>
          <a:p>
            <a:pPr marL="279400" indent="-279400" defTabSz="457200">
              <a:lnSpc>
                <a:spcPct val="117999"/>
              </a:lnSpc>
              <a:buSzPct val="123000"/>
              <a:buChar char="*"/>
              <a:defRPr sz="2200">
                <a:latin typeface="Helvetica Neue"/>
                <a:ea typeface="Helvetica Neue"/>
                <a:cs typeface="Helvetica Neue"/>
                <a:sym typeface="Helvetica Neue"/>
              </a:defRPr>
            </a:pPr>
            <a:r>
              <a:rPr dirty="0"/>
              <a:t>Might now need more work, since code has changed around the bug</a:t>
            </a:r>
          </a:p>
          <a:p>
            <a:pPr marL="279400" indent="-279400" defTabSz="457200">
              <a:lnSpc>
                <a:spcPct val="117999"/>
              </a:lnSpc>
              <a:buSzPct val="123000"/>
              <a:buChar char="*"/>
              <a:defRPr sz="2200">
                <a:latin typeface="Helvetica Neue"/>
                <a:ea typeface="Helvetica Neue"/>
                <a:cs typeface="Helvetica Neue"/>
                <a:sym typeface="Helvetica Neue"/>
              </a:defRPr>
            </a:pPr>
            <a:r>
              <a:rPr dirty="0"/>
              <a:t>Has a greater impact - who wants to read about their bug on the front page of the newspaper?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lesson: continuous integration and development. What kind of feedback loop can we put to find more bugs faster before deploying to production.</a:t>
            </a:r>
          </a:p>
          <a:p>
            <a:pPr defTabSz="457200">
              <a:lnSpc>
                <a:spcPct val="117999"/>
              </a:lnSpc>
              <a:defRPr sz="2200">
                <a:latin typeface="Helvetica Neue"/>
                <a:ea typeface="Helvetica Neue"/>
                <a:cs typeface="Helvetica Neue"/>
                <a:sym typeface="Helvetica Neue"/>
              </a:defRPr>
            </a:pPr>
            <a:r>
              <a:rPr dirty="0"/>
              <a:t>We’ve seen so far: The edit-compile-debug loop of local development, automated test results to a code change when you run it locally</a:t>
            </a:r>
          </a:p>
          <a:p>
            <a:pPr defTabSz="457200">
              <a:lnSpc>
                <a:spcPct val="117999"/>
              </a:lnSpc>
              <a:defRPr sz="2200">
                <a:latin typeface="Helvetica Neue"/>
                <a:ea typeface="Helvetica Neue"/>
                <a:cs typeface="Helvetica Neue"/>
                <a:sym typeface="Helvetica Neue"/>
              </a:defRPr>
            </a:pPr>
            <a:r>
              <a:rPr dirty="0"/>
              <a:t>Now consider:</a:t>
            </a:r>
          </a:p>
          <a:p>
            <a:pPr defTabSz="457200">
              <a:lnSpc>
                <a:spcPct val="117999"/>
              </a:lnSpc>
              <a:defRPr sz="2200">
                <a:latin typeface="Helvetica Neue"/>
                <a:ea typeface="Helvetica Neue"/>
                <a:cs typeface="Helvetica Neue"/>
                <a:sym typeface="Helvetica Neue"/>
              </a:defRPr>
            </a:pPr>
            <a:r>
              <a:rPr dirty="0"/>
              <a:t>An integration error between changes to two projects, detected after both are submitted and tested together (i.e., on post-submit) An incompatibility between our project and an upstream microservice dependency, detected by a QA tester in our staging environment, when the upstream service deploys its latest changes</a:t>
            </a:r>
          </a:p>
          <a:p>
            <a:pPr defTabSz="457200">
              <a:lnSpc>
                <a:spcPct val="117999"/>
              </a:lnSpc>
              <a:defRPr sz="2200">
                <a:latin typeface="Helvetica Neue"/>
                <a:ea typeface="Helvetica Neue"/>
                <a:cs typeface="Helvetica Neue"/>
                <a:sym typeface="Helvetica Neue"/>
              </a:defRPr>
            </a:pPr>
            <a:r>
              <a:rPr dirty="0"/>
              <a:t>We will also consider:</a:t>
            </a:r>
          </a:p>
          <a:p>
            <a:pPr defTabSz="457200">
              <a:lnSpc>
                <a:spcPct val="117999"/>
              </a:lnSpc>
              <a:defRPr sz="2200">
                <a:latin typeface="Helvetica Neue"/>
                <a:ea typeface="Helvetica Neue"/>
                <a:cs typeface="Helvetica Neue"/>
                <a:sym typeface="Helvetica Neue"/>
              </a:defRPr>
            </a:pPr>
            <a:r>
              <a:rPr dirty="0"/>
              <a:t>Bug reports by internal users who are opted in to a feature before external users</a:t>
            </a:r>
          </a:p>
          <a:p>
            <a:pPr defTabSz="457200">
              <a:lnSpc>
                <a:spcPct val="117999"/>
              </a:lnSpc>
              <a:defRPr sz="2200">
                <a:latin typeface="Helvetica Neue"/>
                <a:ea typeface="Helvetica Neue"/>
                <a:cs typeface="Helvetica Neue"/>
                <a:sym typeface="Helvetica Neue"/>
              </a:defRPr>
            </a:pPr>
            <a:r>
              <a:rPr dirty="0"/>
              <a:t>Bug or outage reports by external users or the press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can we get the benefits of code reviews as our project (and our teams) scale up?  </a:t>
            </a:r>
          </a:p>
          <a:p>
            <a:endParaRPr lang="en-US" dirty="0"/>
          </a:p>
          <a:p>
            <a:r>
              <a:rPr lang="en-US" dirty="0"/>
              <a:t>Here is how they do it at Google.  Why Google?– because they are Very Large, and because they are public about their processes (unlike many other large shops).</a:t>
            </a:r>
          </a:p>
          <a:p>
            <a:endParaRPr lang="en-US" dirty="0"/>
          </a:p>
          <a:p>
            <a:r>
              <a:rPr lang="en-US" dirty="0"/>
              <a:t>&lt;Read Slide&gt;</a:t>
            </a:r>
          </a:p>
        </p:txBody>
      </p:sp>
    </p:spTree>
    <p:extLst>
      <p:ext uri="{BB962C8B-B14F-4D97-AF65-F5344CB8AC3E}">
        <p14:creationId xmlns:p14="http://schemas.microsoft.com/office/powerpoint/2010/main" val="2779556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81000" y="685800"/>
            <a:ext cx="6096000" cy="3429000"/>
          </a:xfrm>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This s</a:t>
            </a:r>
            <a:r>
              <a:rPr dirty="0"/>
              <a:t>tudy compared </a:t>
            </a:r>
            <a:r>
              <a:rPr lang="en-US" dirty="0"/>
              <a:t>efficacy of </a:t>
            </a:r>
            <a:r>
              <a:rPr dirty="0"/>
              <a:t>code reviews</a:t>
            </a:r>
            <a:r>
              <a:rPr lang="en-US" dirty="0"/>
              <a:t> where the authors claim to have </a:t>
            </a:r>
            <a:r>
              <a:rPr dirty="0"/>
              <a:t>previously reviewed </a:t>
            </a:r>
            <a:r>
              <a:rPr lang="en-US" dirty="0"/>
              <a:t>the code </a:t>
            </a:r>
            <a:r>
              <a:rPr dirty="0"/>
              <a:t>(“with preparation”) </a:t>
            </a:r>
            <a:r>
              <a:rPr lang="en-US" dirty="0"/>
              <a:t>vs. </a:t>
            </a:r>
            <a:r>
              <a:rPr dirty="0"/>
              <a:t> those where authors </a:t>
            </a:r>
            <a:r>
              <a:rPr lang="en-US" dirty="0"/>
              <a:t>do not claim they have done a self-review</a:t>
            </a:r>
            <a:r>
              <a:rPr dirty="0"/>
              <a:t> (“without preparation”)</a:t>
            </a:r>
            <a:r>
              <a:rPr lang="en-US" dirty="0"/>
              <a:t>.   Even if developers pre-review their code, many defects were still found in the peer review.</a:t>
            </a:r>
            <a:endParaRPr dirty="0"/>
          </a:p>
        </p:txBody>
      </p:sp>
    </p:spTree>
    <p:extLst>
      <p:ext uri="{BB962C8B-B14F-4D97-AF65-F5344CB8AC3E}">
        <p14:creationId xmlns:p14="http://schemas.microsoft.com/office/powerpoint/2010/main" val="5465782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Shape 223"/>
          <p:cNvSpPr>
            <a:spLocks noGrp="1" noRot="1" noChangeAspect="1"/>
          </p:cNvSpPr>
          <p:nvPr>
            <p:ph type="sldImg"/>
          </p:nvPr>
        </p:nvSpPr>
        <p:spPr>
          <a:xfrm>
            <a:off x="381000" y="685800"/>
            <a:ext cx="6096000" cy="3429000"/>
          </a:xfrm>
          <a:prstGeom prst="rect">
            <a:avLst/>
          </a:prstGeom>
        </p:spPr>
        <p:txBody>
          <a:bodyPr/>
          <a:lstStyle/>
          <a:p>
            <a:endParaRPr/>
          </a:p>
        </p:txBody>
      </p:sp>
      <p:sp>
        <p:nvSpPr>
          <p:cNvPr id="224" name="Shape 22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Here’s an example of a code review on a pull request. The pull request model encourages project maintainers to review a pull request (patch) being submitted. Code review interfaces like GitHub’s make clear who is the author of the code, and who is otherwise a contributor to the repository.</a:t>
            </a:r>
            <a:endParaRPr lang="en-US" dirty="0"/>
          </a:p>
          <a:p>
            <a:endParaRPr lang="en-US" dirty="0"/>
          </a:p>
          <a:p>
            <a:r>
              <a:rPr lang="en-US" dirty="0"/>
              <a:t>This is the kind of thing we expect to see happening in your team projects.</a:t>
            </a:r>
            <a:endParaRPr dirty="0"/>
          </a:p>
        </p:txBody>
      </p:sp>
    </p:spTree>
    <p:extLst>
      <p:ext uri="{BB962C8B-B14F-4D97-AF65-F5344CB8AC3E}">
        <p14:creationId xmlns:p14="http://schemas.microsoft.com/office/powerpoint/2010/main" val="3244157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Shape 266"/>
          <p:cNvSpPr>
            <a:spLocks noGrp="1" noRot="1" noChangeAspect="1"/>
          </p:cNvSpPr>
          <p:nvPr>
            <p:ph type="sldImg"/>
          </p:nvPr>
        </p:nvSpPr>
        <p:spPr>
          <a:xfrm>
            <a:off x="381000" y="685800"/>
            <a:ext cx="6096000" cy="3429000"/>
          </a:xfrm>
          <a:prstGeom prst="rect">
            <a:avLst/>
          </a:prstGeom>
        </p:spPr>
        <p:txBody>
          <a:bodyPr/>
          <a:lstStyle/>
          <a:p>
            <a:endParaRPr/>
          </a:p>
        </p:txBody>
      </p:sp>
      <p:sp>
        <p:nvSpPr>
          <p:cNvPr id="267" name="Shape 26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Thanks to the automated software integration pipeline that we’ve built, we can now work on closing the last feedback loop: by delivering our updates frequently, we can observe the impact of each update in relative isolation. We can be agile - releasing frequently, in small batches of updates. Thanks to automation from our CI + infrastructure system, we should be able to release with relatively low human overhead. We can maintain performance indicators like crashes, or latency and work on improving them. We can roll-out these changes to just a few users before shipping to everyone, and use this data to help determine if we should do that roll-out or not. We can even use this approach to evaluate whether newly designed features are used by users as our product designers intended - for instance, if we are implementing improvements to the usability of a commenting system, we might measure whether there are more comments made using the new feature or not. There are a few tricks that we can use to make this all work (and not make our software worse).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noRot="1" noChangeAspect="1"/>
          </p:cNvSpPr>
          <p:nvPr>
            <p:ph type="sldImg"/>
          </p:nvPr>
        </p:nvSpPr>
        <p:spPr>
          <a:xfrm>
            <a:off x="381000" y="685800"/>
            <a:ext cx="6096000" cy="3429000"/>
          </a:xfrm>
          <a:prstGeom prst="rect">
            <a:avLst/>
          </a:prstGeom>
        </p:spPr>
        <p:txBody>
          <a:bodyPr/>
          <a:lstStyle/>
          <a:p>
            <a:endParaRPr/>
          </a:p>
        </p:txBody>
      </p:sp>
      <p:sp>
        <p:nvSpPr>
          <p:cNvPr id="272" name="Shape 27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A key pre-requisite for continuous delivery is a staging environment .(read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Example: apple gives their employees iphone for testing. Slack/facebook employees are “forced” to be part of beta testing. We use internal developers to serve as testers.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xfrm>
            <a:off x="381000" y="685800"/>
            <a:ext cx="6096000" cy="3429000"/>
          </a:xfrm>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These different deployment environments create a “deployment pipeline”, where code changes get “promoted” from one level of deployment to the next.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“testing environment” is perhaps the developers’ local machines, and provides a reasonable baseline for running tests, but it would be hard to have many other users be testing our software from that one developer’s computer, and it also would probably be hard to setup ALL of the services necessary to really make a “deployment-like” environment on each developer’s local computer.</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“staging environment” is usually a production-like environment, consisting of all of the same services that are in production, but perhaps deployed at a smaller scale.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At each deployment step, there are extensive Q/A processes that help ensure confidence that the software is ready to ship.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Most continuous delivery pipelines involve at least these three phases, but in practice, there may be many staging environments, and several versions of the software deployed in production concurrently.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9" name="Shape 3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typical strategy used in continuous delivery are A/B deployments. With A/B deploymernts, the production environment actually runs multiple versions of the code. Most users see the old version, but some users see the new version. Automated systems can monitor metrics from both deployments – all kinds of metrics, ranging from memory consumption to response time to overall user satisfaction. This approach might be called “testing in production” - and key to it is that even if a problem is detected in the new version, the user’s request could still be satisfied by the old version.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xfrm>
            <a:off x="381000" y="685800"/>
            <a:ext cx="6096000" cy="3429000"/>
          </a:xfrm>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Mantra:  “Doing the simple thing first”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Here’s another company that has been somewhat famous for its deployment philosophy. Why was Knight capital’s deployment error such a costly mistake? How could we have made it better?</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Agile might suggest that we should embrace uncertainty. A deployment model that allows us to limit the impact of production bugs is probably a better model than one that tries to entirely prevent their introduction (and hence ignores the contingencies)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a:spLocks noGrp="1" noRot="1" noChangeAspect="1"/>
          </p:cNvSpPr>
          <p:nvPr>
            <p:ph type="sldImg"/>
          </p:nvPr>
        </p:nvSpPr>
        <p:spPr>
          <a:xfrm>
            <a:off x="381000" y="685800"/>
            <a:ext cx="6096000" cy="3429000"/>
          </a:xfrm>
          <a:prstGeom prst="rect">
            <a:avLst/>
          </a:prstGeom>
        </p:spPr>
        <p:txBody>
          <a:bodyPr/>
          <a:lstStyle/>
          <a:p>
            <a:endParaRPr/>
          </a:p>
        </p:txBody>
      </p:sp>
      <p:sp>
        <p:nvSpPr>
          <p:cNvPr id="352" name="Shape 35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idea of “devops” is core to enabling this kind of deployment pipeline. In traditional “waterfall” models of software development, developers are responsible for one thing: writing the software. Not even testing it – you have a separate QA team, and you have a separate operations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agile development, the developers will be responsible for writing (and running) their own tests, but it is not necessarily the case that developers are held responsible for operating the service. We might have a fully separate team responsible for that.</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“DevOps”, we create automated tooling to make it so that every developer can (in principle) be an operator of the software. If every developer is empowered with the ability to create their own staging environment on-demand, then we can scale this idea of continuous delivery up as we grow our development team.</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This is not to say that there are no individuals who are dedicated to “operating” the software in deployment: these roles still certainly exist, and a common title might be ”site reliability engineer” – but just like developers are empowered in DevOps to deploy their own staging environments, operators are empowered to understand the software and debug infrastructure-related issues.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 name="Shape 356"/>
          <p:cNvSpPr>
            <a:spLocks noGrp="1" noRot="1" noChangeAspect="1"/>
          </p:cNvSpPr>
          <p:nvPr>
            <p:ph type="sldImg"/>
          </p:nvPr>
        </p:nvSpPr>
        <p:spPr>
          <a:xfrm>
            <a:off x="381000" y="685800"/>
            <a:ext cx="6096000" cy="3429000"/>
          </a:xfrm>
          <a:prstGeom prst="rect">
            <a:avLst/>
          </a:prstGeom>
        </p:spPr>
        <p:txBody>
          <a:bodyPr/>
          <a:lstStyle/>
          <a:p>
            <a:endParaRPr/>
          </a:p>
        </p:txBody>
      </p:sp>
      <p:sp>
        <p:nvSpPr>
          <p:cNvPr id="357" name="Shape 3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(read slide). Important bit is that there is latency to get to production – start dogfooding right away, but not release to public</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56"/>
          <p:cNvSpPr>
            <a:spLocks noGrp="1" noRot="1" noChangeAspect="1"/>
          </p:cNvSpPr>
          <p:nvPr>
            <p:ph type="sldImg"/>
          </p:nvPr>
        </p:nvSpPr>
        <p:spPr>
          <a:xfrm>
            <a:off x="381000" y="685800"/>
            <a:ext cx="6096000" cy="3429000"/>
          </a:xfrm>
          <a:prstGeom prst="rect">
            <a:avLst/>
          </a:prstGeom>
        </p:spPr>
        <p:txBody>
          <a:bodyPr/>
          <a:lstStyle/>
          <a:p>
            <a:endParaRPr/>
          </a:p>
        </p:txBody>
      </p:sp>
      <p:sp>
        <p:nvSpPr>
          <p:cNvPr id="57" name="Shape 5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first process that we’ll talk about is called “continuous integration”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xfrm>
            <a:off x="381000" y="685800"/>
            <a:ext cx="6096000" cy="3429000"/>
          </a:xfrm>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dirty="0">
                <a:hlinkClick r:id="rId3"/>
              </a:rPr>
              <a:t>https://engineering.fb.com/2017/08/31/web/rapid-release-at-massive-scale/</a:t>
            </a:r>
          </a:p>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endParaRPr dirty="0">
              <a:hlinkClick r:id="rId3"/>
            </a:endParaRPr>
          </a:p>
          <a:p>
            <a:pPr defTabSz="457200">
              <a:lnSpc>
                <a:spcPct val="117999"/>
              </a:lnSpc>
              <a:defRPr sz="2200">
                <a:latin typeface="Helvetica Neue"/>
                <a:ea typeface="Helvetica Neue"/>
                <a:cs typeface="Helvetica Neue"/>
                <a:sym typeface="Helvetica Neue"/>
              </a:defRPr>
            </a:pPr>
            <a:r>
              <a:rPr dirty="0"/>
              <a:t>This chart shows the overall process that was used before 2016 to deploy Facebook.com. (read diagram; important bits: dev branches get merged into master, then once a week all changes from the past week are pulled into a release branch. For 3 days they “stabilize” the release branch – find changes that are causing very bad behavior and back them out. Then for the last 4 days of the week, every change that survived that stabilization gets individually pushed to production batched so that this happens 3x/day. Important to do small deploys so that you can isolate bad changes)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What was bad about this? Didn’t scale. How many changes going out? 500-700 PER DAY. By 2016 might be pushing 10k diffs per week. ENORMOUS effort to co-ordinate (between the “your change doesn’t go out unless you’re there to support it” and “when in doubt back it out” – both very manual)</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(From the blog post):</a:t>
            </a:r>
          </a:p>
          <a:p>
            <a:pPr defTabSz="457200">
              <a:lnSpc>
                <a:spcPct val="117999"/>
              </a:lnSpc>
              <a:defRPr sz="2200">
                <a:latin typeface="Helvetica Neue"/>
                <a:ea typeface="Helvetica Neue"/>
                <a:cs typeface="Helvetica Neue"/>
                <a:sym typeface="Helvetica Neue"/>
              </a:defRPr>
            </a:pPr>
            <a:r>
              <a:rPr dirty="0"/>
              <a:t>For many years, we pushed the Facebook front end three times a day using a simple master and release branch strategy. Engineers would request cherry-picks — changes to the code that had passed a series of automated tests — to pull from the master branch into one of the daily pushes from the release branch. In general, we saw between 500 and 700 cherry-picks per day. Once a week, we’d cut a new release branch that picked up any changes that were not cherry-picked during the week.</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By 2016, we saw that the branch/cherry-pick model was reaching its limit. We were ingesting more than 1,000 diffs a day to the master branch, and the weekly push was sometimes as many as 10,000 diffs. The amount of manual effort needed to coordinate and deliver such a large release every week was not sustainable.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Shape 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01" name="Shape 4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So, Facebook re-architected their release process. (pause to read quote)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This approach solves the problem of scaling continuous delivery. In Facebook’s new deployment model, there is no manual cherry-picking, and there are automated processes to detect anomalies and revert changes. There are three-tiers of deployment, from C1 (dog-</a:t>
            </a:r>
            <a:r>
              <a:rPr dirty="0" err="1"/>
              <a:t>fooding</a:t>
            </a:r>
            <a:r>
              <a:rPr dirty="0"/>
              <a:t>/staging) to C2 (deployment to a small slice of production) to C3 (deployment to entirety of production workload)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 process works like this: (copied from blog post)</a:t>
            </a:r>
          </a:p>
          <a:p>
            <a:pPr defTabSz="457200">
              <a:lnSpc>
                <a:spcPct val="117999"/>
              </a:lnSpc>
              <a:defRPr sz="2200">
                <a:latin typeface="Helvetica Neue"/>
                <a:ea typeface="Helvetica Neue"/>
                <a:cs typeface="Helvetica Neue"/>
                <a:sym typeface="Helvetica Neue"/>
              </a:defRPr>
            </a:pPr>
            <a:r>
              <a:rPr dirty="0"/>
              <a:t>First, diffs that have passed a series of automated internal tests and land in master are pushed out to Facebook employees. In this stage, we get push-blocking alerts if we’ve introduced a regression, and an emergency stop button lets us keep the release from going any further. If everything is OK, we push the changes to 2 percent of production, where again we collect signal and monitor alerts, especially for edge cases that our testing or employee dogfooding may not have picked up. Finally, we roll out to 100 percent of production, where our Flytrap tool aggregates user reports and alerts us to any anomalies.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Many of the changes are initially kept behind our feature flags, which allows to roll out mobile and web code releases independently from new features, helping to lower the risk of any particular update causing a problem. If we do find a problem, we can simply switch the feature off rather than revert back to a previous version or fix forward.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noRot="1" noChangeAspect="1"/>
          </p:cNvSpPr>
          <p:nvPr>
            <p:ph type="sldImg"/>
          </p:nvPr>
        </p:nvSpPr>
        <p:spPr>
          <a:xfrm>
            <a:off x="381000" y="685800"/>
            <a:ext cx="6096000" cy="3429000"/>
          </a:xfrm>
          <a:prstGeom prst="rect">
            <a:avLst/>
          </a:prstGeom>
        </p:spPr>
        <p:txBody>
          <a:bodyPr/>
          <a:lstStyle/>
          <a:p>
            <a:endParaRPr/>
          </a:p>
        </p:txBody>
      </p:sp>
      <p:sp>
        <p:nvSpPr>
          <p:cNvPr id="413" name="Shape 41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 key enabling technology for continues delivery is metric monitoring. There might be a wide range of metrics that we can monitor to gain insights into the performance characteristics of our application (read slide)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hape 417"/>
          <p:cNvSpPr>
            <a:spLocks noGrp="1" noRot="1" noChangeAspect="1"/>
          </p:cNvSpPr>
          <p:nvPr>
            <p:ph type="sldImg"/>
          </p:nvPr>
        </p:nvSpPr>
        <p:spPr>
          <a:prstGeom prst="rect">
            <a:avLst/>
          </a:prstGeom>
        </p:spPr>
        <p:txBody>
          <a:bodyPr/>
          <a:lstStyle/>
          <a:p>
            <a:endParaRPr/>
          </a:p>
        </p:txBody>
      </p:sp>
      <p:sp>
        <p:nvSpPr>
          <p:cNvPr id="418" name="Shape 41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decide the metrics to track, we can aggregate them into one place to see the overall system status. For example, here is a screenshot of the open-source monitoring platform called Iciniga (good luck pronouncing it, try Aye-Singa)’s “Service grid” overview, which shows all of the services that are being tracked, all of the KPIs that are being tracked, and the overall status of each KPI on each service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Shape 423"/>
          <p:cNvSpPr>
            <a:spLocks noGrp="1" noRot="1" noChangeAspect="1"/>
          </p:cNvSpPr>
          <p:nvPr>
            <p:ph type="sldImg"/>
          </p:nvPr>
        </p:nvSpPr>
        <p:spPr>
          <a:xfrm>
            <a:off x="381000" y="685800"/>
            <a:ext cx="6096000" cy="3429000"/>
          </a:xfrm>
          <a:prstGeom prst="rect">
            <a:avLst/>
          </a:prstGeom>
        </p:spPr>
        <p:txBody>
          <a:bodyPr/>
          <a:lstStyle/>
          <a:p>
            <a:endParaRPr/>
          </a:p>
        </p:txBody>
      </p:sp>
      <p:sp>
        <p:nvSpPr>
          <p:cNvPr id="424" name="Shape 42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Dashboards that aggregate multiple KPIs into one place allow a human operator to gather insights by putting in one place all of the kinds of metrics that we just saw.</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Once data like this is being tracked, it’s easier to gain high-level insights by plotting it and using an interactive interface to query it. This screenshot is taken from an open-source analytics and interactive visualization product called InfluxDB.</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On the left, we can see some overall hardware metrics (memory and CPU usage). On the right, we can see a drill down that shows the actual memory and CPU usage for each of many different applications that are running concurrently. We can see that there is a single outlier application in both memory and CPU usage; in the top right screenshot we can see that this application is using 10.35GB RAM, running on host “G4PlusVM136” and running target “sqlite3”. This kind of information is useful for detecting potential performance regressions before they cause more significant problems.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noRot="1" noChangeAspect="1"/>
          </p:cNvSpPr>
          <p:nvPr>
            <p:ph type="sldImg"/>
          </p:nvPr>
        </p:nvSpPr>
        <p:spPr>
          <a:prstGeom prst="rect">
            <a:avLst/>
          </a:prstGeom>
        </p:spPr>
        <p:txBody>
          <a:bodyPr/>
          <a:lstStyle/>
          <a:p>
            <a:endParaRPr/>
          </a:p>
        </p:txBody>
      </p:sp>
      <p:sp>
        <p:nvSpPr>
          <p:cNvPr id="429" name="Shape 42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Once we are monitoring these KPIs, it’s also possible to set up automated processes that take actions when certain events happen. Here’s a screenshot of another view of Icinga. One of the key kinds of actions that Icinga is designed to take is to simply track problems and run a series of escalating notifications to ensure that they get noticed and resolved. In this screenshot, you can see the various times that the “slurm nodes” application service degraded and then eventually entirely failed on Feb 18. Each entry shows a notification that was sent.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Shape 435"/>
          <p:cNvSpPr>
            <a:spLocks noGrp="1" noRot="1" noChangeAspect="1"/>
          </p:cNvSpPr>
          <p:nvPr>
            <p:ph type="sldImg"/>
          </p:nvPr>
        </p:nvSpPr>
        <p:spPr>
          <a:prstGeom prst="rect">
            <a:avLst/>
          </a:prstGeom>
        </p:spPr>
        <p:txBody>
          <a:bodyPr/>
          <a:lstStyle/>
          <a:p>
            <a:endParaRPr/>
          </a:p>
        </p:txBody>
      </p:sp>
      <p:sp>
        <p:nvSpPr>
          <p:cNvPr id="436" name="Shape 43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In a real production scenario, we probably want to automate even more of a response than simply sending a notification.</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an example of application-level monitoring in practice, from Netflix. These monitoring graphs plot SPS, which is Netflix’s key business metric: “Stream starts per second” - can a user actually watch what they want to watch.</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Graph shows a comparison between a “control” group (running old version of software, blue) and an “experiment” group (running new version proposed, shown in red). If SPS deviates between control and expected, auto-rollback occurs within seconds; no manual intervention is necessary.</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 name="Shape 441"/>
          <p:cNvSpPr>
            <a:spLocks noGrp="1" noRot="1" noChangeAspect="1"/>
          </p:cNvSpPr>
          <p:nvPr>
            <p:ph type="sldImg"/>
          </p:nvPr>
        </p:nvSpPr>
        <p:spPr>
          <a:xfrm>
            <a:off x="381000" y="685800"/>
            <a:ext cx="6096000" cy="3429000"/>
          </a:xfrm>
          <a:prstGeom prst="rect">
            <a:avLst/>
          </a:prstGeom>
        </p:spPr>
        <p:txBody>
          <a:bodyPr/>
          <a:lstStyle/>
          <a:p>
            <a:endParaRPr/>
          </a:p>
        </p:txBody>
      </p:sp>
      <p:sp>
        <p:nvSpPr>
          <p:cNvPr id="442" name="Shape 44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Once we have business-level metrics defined (like SPS/stream starts per second in Netflix’s case), we can even use these technologies to perform usability/acceptance testing. </a:t>
            </a:r>
          </a:p>
          <a:p>
            <a:pPr defTabSz="457200">
              <a:lnSpc>
                <a:spcPct val="117999"/>
              </a:lnSpc>
              <a:defRPr sz="2200">
                <a:latin typeface="Helvetica Neue"/>
                <a:ea typeface="Helvetica Neue"/>
                <a:cs typeface="Helvetica Neue"/>
                <a:sym typeface="Helvetica Neue"/>
              </a:defRPr>
            </a:pPr>
            <a:r>
              <a:t>The core idea to these kinds of tests is that it is possible to test how well a software product is providing business value.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(Read slide)</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A traditional approach to perform this kind of testing is to run focus groups: try to recruit a representative sample of your customers, and then observe them using your product, ask them questions, etc in order to etermine how well it works for them. This is a relatively slow process, because you need to recruit a panel and run the study and analyze the results… and then try to draw insights from what might be a relatively small sample size. A/B testing lets you run tests comparing two implementations of a piece of software with your real users almost instantly.</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Facebook scales this A/B testing approach to what they call a “N=10^9 user study (N=1 trillion)”. A/B testing is performed constantly at Facebook, and they even constructed an open source tool for doing so.</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For example, this tool could be used to determine which of these three “post” buttons encourages users to post the most on Facebook. How do you know which will work the best? You could come up with some theories. Or, you could do a controlled study, where huge samples of users are shown these different options, their behavior is logged, and results are automatically analyzed.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One of the key features of this tool is to be able to automatically segment the audience (think about diverse users – would not want to for example only one variant to one population) and collect results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Basically doing a psychology experiment - try to avoid being evil (“show users sad posts, does that make them sad?”).</a:t>
            </a:r>
            <a:endParaRPr lang="en-US" dirty="0"/>
          </a:p>
          <a:p>
            <a:pPr defTabSz="457200">
              <a:lnSpc>
                <a:spcPct val="117999"/>
              </a:lnSpc>
              <a:defRPr sz="2200">
                <a:latin typeface="Helvetica Neue"/>
                <a:ea typeface="Helvetica Neue"/>
                <a:cs typeface="Helvetica Neue"/>
                <a:sym typeface="Helvetica Neue"/>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r>
              <a:rPr lang="en-US" dirty="0"/>
              <a:t>Example for a quick experiment - divide people randomly, show different post buttons. Independent variable is color, size of button. Could try lots of combinations too. Part of what is so neat about automating an experiment like this is that the software can automatically evaluate *many* design alternatives. For example, we could try all gradients of color from blue to green, and all gradients of size from small to large.</a:t>
            </a:r>
          </a:p>
          <a:p>
            <a:pPr marL="0" marR="0" lvl="0" indent="0" defTabSz="457200" eaLnBrk="1" fontAlgn="auto" latinLnBrk="0" hangingPunct="1">
              <a:lnSpc>
                <a:spcPct val="117999"/>
              </a:lnSpc>
              <a:spcBef>
                <a:spcPts val="0"/>
              </a:spcBef>
              <a:spcAft>
                <a:spcPts val="0"/>
              </a:spcAft>
              <a:buClrTx/>
              <a:buSzTx/>
              <a:buFontTx/>
              <a:buNone/>
              <a:tabLst/>
              <a:defRPr sz="2200">
                <a:latin typeface="Helvetica Neue"/>
                <a:ea typeface="Helvetica Neue"/>
                <a:cs typeface="Helvetica Neue"/>
                <a:sym typeface="Helvetica Neue"/>
              </a:defRPr>
            </a:pPr>
            <a:endParaRPr lang="en-US" dirty="0"/>
          </a:p>
          <a:p>
            <a:pPr defTabSz="457200">
              <a:lnSpc>
                <a:spcPct val="117999"/>
              </a:lnSpc>
              <a:defRPr sz="2200">
                <a:latin typeface="Helvetica Neue"/>
                <a:ea typeface="Helvetica Neue"/>
                <a:cs typeface="Helvetica Neue"/>
                <a:sym typeface="Helvetica Neue"/>
              </a:defRPr>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Continuous integration is particularly relevant in software that involves multiple components. A developer might change code in one component, say, the code that handles building the newsfeed that will show up in the returned page. This might live in one repo, and be an independent component. However, this component is part of a bigger, overall application, which consists of other components: the newsfeed probably depends on other components (like that which builds a friends list), and there might be other components that depend on the newsfeed (like something that builds a list of suggestions). There might be even more complex interactions with other components: like perhaps before sending a response back to a client, the server will save the response into a cache, and on repeated requests, that cache is served. There might be other changes going on, too - other developers are likely working on changing other components at the same time. Traditional waterfall or even agile development processes often involve performing integrations between all of these changes infrequently - perhaps weekly or monthly. The idea behind continuous integration is to integrate these changes and test them rapidly - as soon as they are created.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Shape 473"/>
          <p:cNvSpPr>
            <a:spLocks noGrp="1" noRot="1" noChangeAspect="1"/>
          </p:cNvSpPr>
          <p:nvPr>
            <p:ph type="sldImg"/>
          </p:nvPr>
        </p:nvSpPr>
        <p:spPr>
          <a:prstGeom prst="rect">
            <a:avLst/>
          </a:prstGeom>
        </p:spPr>
        <p:txBody>
          <a:bodyPr/>
          <a:lstStyle/>
          <a:p>
            <a:endParaRPr/>
          </a:p>
        </p:txBody>
      </p:sp>
      <p:sp>
        <p:nvSpPr>
          <p:cNvPr id="474" name="Shape 47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Just like how we can use CI and monitoring to automate reporting of KPIs, reporting results of studies like this “does the bigger button get more clicks?” can be fully automated too.</a:t>
            </a:r>
          </a:p>
          <a:p>
            <a:pPr defTabSz="457200">
              <a:lnSpc>
                <a:spcPct val="117999"/>
              </a:lnSpc>
              <a:defRPr sz="2200">
                <a:latin typeface="Helvetica Neue"/>
                <a:ea typeface="Helvetica Neue"/>
                <a:cs typeface="Helvetica Neue"/>
                <a:sym typeface="Helvetica Neue"/>
              </a:defRPr>
            </a:pPr>
            <a:r>
              <a:t>The platform takes the exposures (what variants were shown) + metrics (what we are observing) and then evaluates our KPI (in this case, number of posts). This visualization shows that there was a slight decrease in the number of posts between the control (existing condition) and the proposed changed button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Shape 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80" name="Shape 48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When talking about quantitative metrics, it’s extremely important to consider how rigidly we follow them. Setting KPIs for monitoring is a very good idea, but not all important metrics can be easily measured quantitatively.</a:t>
            </a:r>
          </a:p>
          <a:p>
            <a:pPr defTabSz="457200">
              <a:lnSpc>
                <a:spcPct val="117999"/>
              </a:lnSpc>
              <a:defRPr sz="2200">
                <a:latin typeface="Helvetica Neue"/>
                <a:ea typeface="Helvetica Neue"/>
                <a:cs typeface="Helvetica Neue"/>
                <a:sym typeface="Helvetica Neue"/>
              </a:defRPr>
            </a:pPr>
            <a:r>
              <a:rPr dirty="0"/>
              <a:t>Robert McNamara was </a:t>
            </a:r>
            <a:r>
              <a:rPr dirty="0" err="1"/>
              <a:t>secdef</a:t>
            </a:r>
            <a:r>
              <a:rPr dirty="0"/>
              <a:t> in the 60’s, had previously been an executive at Ford where he made quantitative metrics for each phase of production and ruthlessly optimized to improve efficiency and production. Applied similar strategy to </a:t>
            </a:r>
            <a:r>
              <a:rPr dirty="0" err="1"/>
              <a:t>secdef</a:t>
            </a:r>
            <a:r>
              <a:rPr dirty="0"/>
              <a:t>… “Things you can count, you ought to count - loss of life is one” - so, based lots of strategy on body counts. Body count is one thing, but not the whole picture. After war ended in interviews, generals commented that body counts were misguided way to measure progress. Compare to: using LoC to track progress on a project… how do you even know how many lines there should be, and is it good to have a lot? Software metrics are very tricky because it </a:t>
            </a:r>
            <a:r>
              <a:rPr dirty="0" err="1"/>
              <a:t>it</a:t>
            </a:r>
            <a:r>
              <a:rPr dirty="0"/>
              <a:t> is hard to quantify everything.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noRot="1" noChangeAspect="1"/>
          </p:cNvSpPr>
          <p:nvPr>
            <p:ph type="sldImg"/>
          </p:nvPr>
        </p:nvSpPr>
        <p:spPr>
          <a:xfrm>
            <a:off x="381000" y="685800"/>
            <a:ext cx="6096000" cy="3429000"/>
          </a:xfrm>
          <a:prstGeom prst="rect">
            <a:avLst/>
          </a:prstGeom>
        </p:spPr>
        <p:txBody>
          <a:bodyPr/>
          <a:lstStyle/>
          <a:p>
            <a:endParaRPr/>
          </a:p>
        </p:txBody>
      </p:sp>
      <p:sp>
        <p:nvSpPr>
          <p:cNvPr id="247" name="Shape 24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short of it:</a:t>
            </a:r>
          </a:p>
          <a:p>
            <a:pPr marL="220578" indent="-220578" defTabSz="457200">
              <a:lnSpc>
                <a:spcPct val="117999"/>
              </a:lnSpc>
              <a:buSzPct val="100000"/>
              <a:buChar char="*"/>
              <a:defRPr sz="2200">
                <a:latin typeface="Helvetica Neue"/>
                <a:ea typeface="Helvetica Neue"/>
                <a:cs typeface="Helvetica Neue"/>
                <a:sym typeface="Helvetica Neue"/>
              </a:defRPr>
            </a:pPr>
            <a:r>
              <a:rPr dirty="0"/>
              <a:t>Built a new trading system, created a system for testing that would attempt to drive prices up or down (at a significant loss per-transaction) in order to test system responses to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Had to manually deploy the new code to some servers…</a:t>
            </a:r>
          </a:p>
          <a:p>
            <a:pPr marL="220578" indent="-220578" defTabSz="457200">
              <a:lnSpc>
                <a:spcPct val="117999"/>
              </a:lnSpc>
              <a:buSzPct val="100000"/>
              <a:buChar char="*"/>
              <a:defRPr sz="2200">
                <a:latin typeface="Helvetica Neue"/>
                <a:ea typeface="Helvetica Neue"/>
                <a:cs typeface="Helvetica Neue"/>
                <a:sym typeface="Helvetica Neue"/>
              </a:defRPr>
            </a:pPr>
            <a:r>
              <a:rPr dirty="0"/>
              <a:t>Did not remove the testing code (“power peg”) from one of the eight</a:t>
            </a:r>
          </a:p>
          <a:p>
            <a:pPr marL="220578" indent="-220578" defTabSz="457200">
              <a:lnSpc>
                <a:spcPct val="117999"/>
              </a:lnSpc>
              <a:buSzPct val="100000"/>
              <a:buChar char="*"/>
              <a:defRPr sz="2200">
                <a:latin typeface="Helvetica Neue"/>
                <a:ea typeface="Helvetica Neue"/>
                <a:cs typeface="Helvetica Neue"/>
                <a:sym typeface="Helvetica Neue"/>
              </a:defRPr>
            </a:pPr>
            <a:r>
              <a:rPr dirty="0"/>
              <a:t>In first hour of trading the system bought $7 billion of stocks (money that Knight didn’t have)</a:t>
            </a:r>
          </a:p>
          <a:p>
            <a:pPr marL="220578" indent="-220578" defTabSz="457200">
              <a:lnSpc>
                <a:spcPct val="117999"/>
              </a:lnSpc>
              <a:buSzPct val="100000"/>
              <a:buChar char="*"/>
              <a:defRPr sz="2200">
                <a:latin typeface="Helvetica Neue"/>
                <a:ea typeface="Helvetica Neue"/>
                <a:cs typeface="Helvetica Neue"/>
                <a:sym typeface="Helvetica Neue"/>
              </a:defRPr>
            </a:pPr>
            <a:r>
              <a:rPr dirty="0"/>
              <a:t>No planned processes to monitor the deployed system or to roll back to a working one (they actually made it worse while trying to fix it, restoring the “power peg” testing code on all remaining servers - why not just shut the whole thing down?)</a:t>
            </a:r>
          </a:p>
          <a:p>
            <a:pPr marL="220578" indent="-220578" defTabSz="457200">
              <a:lnSpc>
                <a:spcPct val="117999"/>
              </a:lnSpc>
              <a:buSzPct val="100000"/>
              <a:buChar char="*"/>
              <a:defRPr sz="2200">
                <a:latin typeface="Helvetica Neue"/>
                <a:ea typeface="Helvetica Neue"/>
                <a:cs typeface="Helvetica Neue"/>
                <a:sym typeface="Helvetica Neue"/>
              </a:defRPr>
            </a:pPr>
            <a:r>
              <a:rPr dirty="0"/>
              <a:t>Goldman Sachs quite generously bailed out Knight capital, buying the $7b position for a $440m discount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noRot="1" noChangeAspect="1"/>
          </p:cNvSpPr>
          <p:nvPr>
            <p:ph type="sldImg"/>
          </p:nvPr>
        </p:nvSpPr>
        <p:spPr>
          <a:prstGeom prst="rect">
            <a:avLst/>
          </a:prstGeom>
        </p:spPr>
        <p:txBody>
          <a:bodyPr/>
          <a:lstStyle/>
          <a:p>
            <a:endParaRPr/>
          </a:p>
        </p:txBody>
      </p:sp>
      <p:sp>
        <p:nvSpPr>
          <p:cNvPr id="485" name="Shape 48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The Knight capital story is definitely an interesting one, and perhaps now that we have discussed some strategies for continuous deployment, it is hopefully somewhat clearer how this enormous financial loss could have been prevented.</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First, some comments on the testing strategy:</a:t>
            </a:r>
          </a:p>
          <a:p>
            <a:pPr marL="220578" indent="-220578" defTabSz="457200">
              <a:lnSpc>
                <a:spcPct val="117999"/>
              </a:lnSpc>
              <a:buSzPct val="100000"/>
              <a:buChar char="*"/>
              <a:defRPr sz="2200">
                <a:latin typeface="Helvetica Neue"/>
                <a:ea typeface="Helvetica Neue"/>
                <a:cs typeface="Helvetica Neue"/>
                <a:sym typeface="Helvetica Neue"/>
              </a:defRPr>
            </a:pPr>
            <a:r>
              <a:rPr dirty="0"/>
              <a:t>Why, why </a:t>
            </a:r>
            <a:r>
              <a:rPr dirty="0" err="1"/>
              <a:t>why</a:t>
            </a:r>
            <a:r>
              <a:rPr dirty="0"/>
              <a:t> </a:t>
            </a:r>
            <a:r>
              <a:rPr dirty="0" err="1"/>
              <a:t>why</a:t>
            </a:r>
            <a:r>
              <a:rPr dirty="0"/>
              <a:t> is it a good idea to write a test case that actually tries to change market conditions, when you could instead test your code using simulated/historical market conditions?</a:t>
            </a:r>
          </a:p>
          <a:p>
            <a:pPr marL="220578" indent="-220578" defTabSz="457200">
              <a:lnSpc>
                <a:spcPct val="117999"/>
              </a:lnSpc>
              <a:buSzPct val="100000"/>
              <a:buChar char="*"/>
              <a:defRPr sz="2200">
                <a:latin typeface="Helvetica Neue"/>
                <a:ea typeface="Helvetica Neue"/>
                <a:cs typeface="Helvetica Neue"/>
                <a:sym typeface="Helvetica Neue"/>
              </a:defRPr>
            </a:pPr>
            <a:r>
              <a:rPr dirty="0"/>
              <a:t>Never include testing code in production deployments: that test code for changing markets in order to test the system response to them was included in the production code!?!</a:t>
            </a:r>
          </a:p>
          <a:p>
            <a:pPr defTabSz="457200">
              <a:lnSpc>
                <a:spcPct val="117999"/>
              </a:lnSpc>
              <a:defRPr sz="2200">
                <a:latin typeface="Helvetica Neue"/>
                <a:ea typeface="Helvetica Neue"/>
                <a:cs typeface="Helvetica Neue"/>
                <a:sym typeface="Helvetica Neue"/>
              </a:defRPr>
            </a:pPr>
            <a:br>
              <a:rPr dirty="0"/>
            </a:br>
            <a:r>
              <a:rPr dirty="0"/>
              <a:t>Then on the deployments:</a:t>
            </a:r>
          </a:p>
          <a:p>
            <a:pPr marL="220578" indent="-220578" defTabSz="457200">
              <a:lnSpc>
                <a:spcPct val="117999"/>
              </a:lnSpc>
              <a:buSzPct val="100000"/>
              <a:buChar char="*"/>
              <a:defRPr sz="2200">
                <a:latin typeface="Helvetica Neue"/>
                <a:ea typeface="Helvetica Neue"/>
                <a:cs typeface="Helvetica Neue"/>
                <a:sym typeface="Helvetica Neue"/>
              </a:defRPr>
            </a:pPr>
            <a:r>
              <a:rPr dirty="0"/>
              <a:t>If deployment were automated, there would not be a step for an engineer to miss on one of the 8 deployments: they could always happen predictably</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was insufficient monitoring. The way that this error was detected was the NYSE had noticed that market volume was more than expected, and then traced it back to Knight. Nobody at Knight had thought to create a dashboard that monitored their volume (and perhaps more importantly, financial exposure vs assets at hand). This could have been detected *immediately* and automatically paged the relevant people (and perhaps also automatically paused the firm’s trading activities). Seems like a reasonable investment.</a:t>
            </a:r>
          </a:p>
          <a:p>
            <a:pPr marL="220578" indent="-220578" defTabSz="457200">
              <a:lnSpc>
                <a:spcPct val="117999"/>
              </a:lnSpc>
              <a:buSzPct val="100000"/>
              <a:buChar char="*"/>
              <a:defRPr sz="2200">
                <a:latin typeface="Helvetica Neue"/>
                <a:ea typeface="Helvetica Neue"/>
                <a:cs typeface="Helvetica Neue"/>
                <a:sym typeface="Helvetica Neue"/>
              </a:defRPr>
            </a:pPr>
            <a:r>
              <a:rPr dirty="0"/>
              <a:t>There were no checklists for responding to incidents, and no procedures to roll-back if needed. “If in doubt back it out” was the Facebook philosophy, and it requires a process to be in place so that it can be easily triggered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67"/>
          <p:cNvSpPr>
            <a:spLocks noGrp="1" noRot="1" noChangeAspect="1"/>
          </p:cNvSpPr>
          <p:nvPr>
            <p:ph type="sldImg"/>
          </p:nvPr>
        </p:nvSpPr>
        <p:spPr>
          <a:xfrm>
            <a:off x="381000" y="685800"/>
            <a:ext cx="6096000" cy="3429000"/>
          </a:xfrm>
          <a:prstGeom prst="rect">
            <a:avLst/>
          </a:prstGeom>
        </p:spPr>
        <p:txBody>
          <a:bodyPr/>
          <a:lstStyle/>
          <a:p>
            <a:endParaRPr/>
          </a:p>
        </p:txBody>
      </p:sp>
      <p:sp>
        <p:nvSpPr>
          <p:cNvPr id="68" name="Shape 68"/>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So, the core to continuous integration is to centrally and automatically execute these development processes, regularly.</a:t>
            </a:r>
          </a:p>
          <a:p>
            <a:pPr defTabSz="457200">
              <a:lnSpc>
                <a:spcPct val="117999"/>
              </a:lnSpc>
              <a:defRPr sz="2200">
                <a:latin typeface="Helvetica Neue"/>
                <a:ea typeface="Helvetica Neue"/>
                <a:cs typeface="Helvetica Neue"/>
                <a:sym typeface="Helvetica Neue"/>
              </a:defRPr>
            </a:pPr>
            <a:r>
              <a:rPr dirty="0"/>
              <a:t>With CI, we continuously assemble and test changes to our codebase. By performing these integrations quickly and frequently, we can get faster feedback, and hence, “shift left” - allowing bugs to be detected sooner. There’s an enormous difference in how long it takes to debug something if you detect the bug immediately after writing the code versus even, say, the next day - let alone after several weeks.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CI processes are software pipelines. Recall from our discussion of software architectures that “pipeline” systems are good for building systems that have a specific order of operations, with dependencies between some steps. CI workflows follow this pattern: some steps depend on others (can’t test until you build), but many steps might be possible in parallel (run many different kinds of tests concurrently)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hape 87"/>
          <p:cNvSpPr>
            <a:spLocks noGrp="1" noRot="1" noChangeAspect="1"/>
          </p:cNvSpPr>
          <p:nvPr>
            <p:ph type="sldImg"/>
          </p:nvPr>
        </p:nvSpPr>
        <p:spPr>
          <a:prstGeom prst="rect">
            <a:avLst/>
          </a:prstGeom>
        </p:spPr>
        <p:txBody>
          <a:bodyPr/>
          <a:lstStyle/>
          <a:p>
            <a:endParaRPr/>
          </a:p>
        </p:txBody>
      </p:sp>
      <p:sp>
        <p:nvSpPr>
          <p:cNvPr id="88" name="Shape 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Run an entire test suite on each commit, or perhaps do other things. Each commit triggers some workflow to run, and we can customize that workflow to do anything from building our code, to running tests, to deploying infrastructure.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664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381000" y="685800"/>
            <a:ext cx="6096000" cy="3429000"/>
          </a:xfrm>
          <a:prstGeom prst="rect">
            <a:avLst/>
          </a:prstGeom>
        </p:spPr>
        <p:txBody>
          <a:bodyPr/>
          <a:lstStyle/>
          <a:p>
            <a:endParaRPr/>
          </a:p>
        </p:txBody>
      </p:sp>
      <p:sp>
        <p:nvSpPr>
          <p:cNvPr id="110" name="Shape 11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By “Test”, we don’t just mean running Jest tests. A CI workflow consists of a set of “jobs”, which are simply scripts, in this case, written in a mix of Bash and TypeScript.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Here is a workflow that we use to test changes in the </a:t>
            </a:r>
            <a:r>
              <a:rPr dirty="0" err="1"/>
              <a:t>autograder</a:t>
            </a:r>
            <a:r>
              <a:rPr dirty="0"/>
              <a:t> – the grader is automatically executed in a clean environment on various representative submissions</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On the left, we can see the workflow that is run every time that we push a commit to the repository that hosts the IP </a:t>
            </a:r>
            <a:r>
              <a:rPr dirty="0" err="1"/>
              <a:t>autograder</a:t>
            </a:r>
            <a:r>
              <a:rPr dirty="0"/>
              <a:t>.</a:t>
            </a:r>
          </a:p>
          <a:p>
            <a:pPr defTabSz="457200">
              <a:lnSpc>
                <a:spcPct val="117999"/>
              </a:lnSpc>
              <a:defRPr sz="2200">
                <a:latin typeface="Helvetica Neue"/>
                <a:ea typeface="Helvetica Neue"/>
                <a:cs typeface="Helvetica Neue"/>
                <a:sym typeface="Helvetica Neue"/>
              </a:defRPr>
            </a:pPr>
            <a:r>
              <a:rPr dirty="0"/>
              <a:t>This workflow is triggered on any pull request on the repo, or on any push to the branch “main” or a branch that is prefixed with “releases/”. </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There are two kinds of jobs: build, and test. Both run on our self-hosted </a:t>
            </a:r>
            <a:r>
              <a:rPr dirty="0" err="1"/>
              <a:t>github</a:t>
            </a:r>
            <a:r>
              <a:rPr dirty="0"/>
              <a:t> actions environment (runs-on), but there could be other values here to specify, say, an OS version to use.</a:t>
            </a:r>
          </a:p>
          <a:p>
            <a:pPr defTabSz="457200">
              <a:lnSpc>
                <a:spcPct val="117999"/>
              </a:lnSpc>
              <a:defRPr sz="2200">
                <a:latin typeface="Helvetica Neue"/>
                <a:ea typeface="Helvetica Neue"/>
                <a:cs typeface="Helvetica Neue"/>
                <a:sym typeface="Helvetica Neue"/>
              </a:defRPr>
            </a:pPr>
            <a:br>
              <a:rPr dirty="0"/>
            </a:br>
            <a:r>
              <a:rPr dirty="0"/>
              <a:t>The steps to build the project are to: 1. Check out the project, 2. setup </a:t>
            </a:r>
            <a:r>
              <a:rPr dirty="0" err="1"/>
              <a:t>nodeJS</a:t>
            </a:r>
            <a:r>
              <a:rPr dirty="0"/>
              <a:t> version 16, and 3. install it. If any of these steps fail, then the job fails, and we would see a red X in our build result.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Then, there is a job “test”, which in this case we allow to start running immediately (no dependency on build). The test job is parametrized over an array called “submissions”, which defines various example test suites that we test the </a:t>
            </a:r>
            <a:r>
              <a:rPr dirty="0" err="1"/>
              <a:t>autograder</a:t>
            </a:r>
            <a:r>
              <a:rPr dirty="0"/>
              <a:t> on with every commit (in GitHub Actions terminology, this is called a ‘build matrix strategy’). The test step also checks out the code, and also sets up NodeJS, and then it runs the </a:t>
            </a:r>
            <a:r>
              <a:rPr dirty="0" err="1"/>
              <a:t>autograder</a:t>
            </a:r>
            <a:r>
              <a:rPr dirty="0"/>
              <a:t>. The </a:t>
            </a:r>
            <a:r>
              <a:rPr dirty="0" err="1"/>
              <a:t>autograder</a:t>
            </a:r>
            <a:r>
              <a:rPr dirty="0"/>
              <a:t> is implemented in TypeScript as a GitHub Action itself, so we invoke it by telling GitHub to use the action defined in this repository (./), passing the </a:t>
            </a:r>
            <a:r>
              <a:rPr dirty="0" err="1"/>
              <a:t>spectiic</a:t>
            </a:r>
            <a:r>
              <a:rPr dirty="0"/>
              <a:t> submission directory that should be used to execute the </a:t>
            </a:r>
            <a:r>
              <a:rPr dirty="0" err="1"/>
              <a:t>autograder</a:t>
            </a:r>
            <a:r>
              <a:rPr dirty="0"/>
              <a:t>.</a:t>
            </a:r>
          </a:p>
          <a:p>
            <a:pPr defTabSz="457200">
              <a:lnSpc>
                <a:spcPct val="117999"/>
              </a:lnSpc>
              <a:defRPr sz="2200">
                <a:latin typeface="Helvetica Neue"/>
                <a:ea typeface="Helvetica Neue"/>
                <a:cs typeface="Helvetica Neue"/>
                <a:sym typeface="Helvetica Neue"/>
              </a:defRPr>
            </a:pPr>
            <a:endParaRPr dirty="0"/>
          </a:p>
          <a:p>
            <a:pPr defTabSz="457200">
              <a:lnSpc>
                <a:spcPct val="117999"/>
              </a:lnSpc>
              <a:defRPr sz="2200">
                <a:latin typeface="Helvetica Neue"/>
                <a:ea typeface="Helvetica Neue"/>
                <a:cs typeface="Helvetica Neue"/>
                <a:sym typeface="Helvetica Neue"/>
              </a:defRPr>
            </a:pPr>
            <a:r>
              <a:rPr dirty="0"/>
              <a:t>This workflow allows us to get very fast feedback on changes to the grading scripts – the grader is automatically executed in a clean environment on various representative submissions, and it can all happen in parallel.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94"/>
          <p:cNvSpPr>
            <a:spLocks noGrp="1" noRot="1" noChangeAspect="1"/>
          </p:cNvSpPr>
          <p:nvPr>
            <p:ph type="sldImg"/>
          </p:nvPr>
        </p:nvSpPr>
        <p:spPr>
          <a:xfrm>
            <a:off x="381000" y="685800"/>
            <a:ext cx="6096000" cy="3429000"/>
          </a:xfrm>
          <a:prstGeom prst="rect">
            <a:avLst/>
          </a:prstGeom>
        </p:spPr>
        <p:txBody>
          <a:bodyPr/>
          <a:lstStyle/>
          <a:p>
            <a:endParaRPr/>
          </a:p>
        </p:txBody>
      </p:sp>
      <p:sp>
        <p:nvSpPr>
          <p:cNvPr id="95" name="Shape 9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rPr dirty="0"/>
              <a:t>Here’s a screenshot of a continuous integration pipeline from an open source project, Facebook’s presto database.</a:t>
            </a:r>
          </a:p>
          <a:p>
            <a:pPr defTabSz="457200">
              <a:lnSpc>
                <a:spcPct val="117999"/>
              </a:lnSpc>
              <a:defRPr sz="2200">
                <a:latin typeface="Helvetica Neue"/>
                <a:ea typeface="Helvetica Neue"/>
                <a:cs typeface="Helvetica Neue"/>
                <a:sym typeface="Helvetica Neue"/>
              </a:defRPr>
            </a:pPr>
            <a:r>
              <a:rPr dirty="0"/>
              <a:t>Point out: Run on pull request, runs multiple jobs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2" name="Title Text"/>
          <p:cNvSpPr txBox="1">
            <a:spLocks noGrp="1"/>
          </p:cNvSpPr>
          <p:nvPr>
            <p:ph type="title"/>
          </p:nvPr>
        </p:nvSpPr>
        <p:spPr>
          <a:prstGeom prst="rect">
            <a:avLst/>
          </a:prstGeom>
        </p:spPr>
        <p:txBody>
          <a:bodyPr/>
          <a:lstStyle/>
          <a:p>
            <a:r>
              <a:t>Title Text</a:t>
            </a:r>
          </a:p>
        </p:txBody>
      </p:sp>
      <p:sp>
        <p:nvSpPr>
          <p:cNvPr id="13" name="Body Level One…"/>
          <p:cNvSpPr txBox="1">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21" name="Title Text"/>
          <p:cNvSpPr txBox="1">
            <a:spLocks noGrp="1"/>
          </p:cNvSpPr>
          <p:nvPr>
            <p:ph type="title"/>
          </p:nvPr>
        </p:nvSpPr>
        <p:spPr>
          <a:xfrm>
            <a:off x="374697" y="-953519"/>
            <a:ext cx="23730801" cy="2651128"/>
          </a:xfrm>
          <a:prstGeom prst="rect">
            <a:avLst/>
          </a:prstGeom>
        </p:spPr>
        <p:txBody>
          <a:bodyPr/>
          <a:lstStyle>
            <a:lvl1pPr>
              <a:defRPr sz="7200"/>
            </a:lvl1pPr>
          </a:lstStyle>
          <a:p>
            <a:r>
              <a:t>Title Text</a:t>
            </a:r>
          </a:p>
        </p:txBody>
      </p:sp>
      <p:sp>
        <p:nvSpPr>
          <p:cNvPr id="22" name="Body Level One…"/>
          <p:cNvSpPr txBox="1">
            <a:spLocks noGrp="1"/>
          </p:cNvSpPr>
          <p:nvPr>
            <p:ph type="body" idx="1"/>
          </p:nvPr>
        </p:nvSpPr>
        <p:spPr>
          <a:xfrm>
            <a:off x="429699" y="1753618"/>
            <a:ext cx="23620798" cy="10208764"/>
          </a:xfrm>
          <a:prstGeom prst="rect">
            <a:avLst/>
          </a:prstGeom>
        </p:spPr>
        <p:txBody>
          <a:bodyPr/>
          <a:lstStyle>
            <a:lvl1pPr>
              <a:lnSpc>
                <a:spcPct val="100000"/>
              </a:lnSpc>
              <a:defRPr sz="4800">
                <a:latin typeface="Helvetica Neue"/>
                <a:ea typeface="Helvetica Neue"/>
                <a:cs typeface="Helvetica Neue"/>
                <a:sym typeface="Helvetica Neue"/>
              </a:defRPr>
            </a:lvl1pPr>
            <a:lvl2pPr marL="1028700" indent="-533400">
              <a:lnSpc>
                <a:spcPct val="100000"/>
              </a:lnSpc>
              <a:spcBef>
                <a:spcPts val="1000"/>
              </a:spcBef>
              <a:buSzPct val="99000"/>
              <a:buFont typeface="Arial"/>
              <a:buChar char="๏"/>
              <a:defRPr sz="3900">
                <a:latin typeface="Helvetica Neue"/>
                <a:ea typeface="Helvetica Neue"/>
                <a:cs typeface="Helvetica Neue"/>
                <a:sym typeface="Helvetica Neue"/>
              </a:defRPr>
            </a:lvl2pPr>
            <a:lvl3pPr marL="1554478" indent="-640078">
              <a:lnSpc>
                <a:spcPct val="100000"/>
              </a:lnSpc>
              <a:buSzPct val="100000"/>
              <a:buFont typeface="Arial"/>
              <a:buChar char="•"/>
              <a:defRPr sz="2400">
                <a:latin typeface="Helvetica Neue"/>
                <a:ea typeface="Helvetica Neue"/>
                <a:cs typeface="Helvetica Neue"/>
                <a:sym typeface="Helvetica Neue"/>
              </a:defRPr>
            </a:lvl3pPr>
            <a:lvl4pPr marL="2082800" indent="-711200">
              <a:lnSpc>
                <a:spcPct val="100000"/>
              </a:lnSpc>
              <a:buSzPct val="100000"/>
              <a:buFont typeface="Arial"/>
              <a:buChar char="•"/>
              <a:defRPr sz="2400">
                <a:latin typeface="Helvetica Neue"/>
                <a:ea typeface="Helvetica Neue"/>
                <a:cs typeface="Helvetica Neue"/>
                <a:sym typeface="Helvetica Neue"/>
              </a:defRPr>
            </a:lvl4pPr>
            <a:lvl5pPr marL="2540000" indent="-711200">
              <a:lnSpc>
                <a:spcPct val="100000"/>
              </a:lnSpc>
              <a:buSzPct val="100000"/>
              <a:buFont typeface="Arial"/>
              <a:buChar char="•"/>
              <a:defRPr sz="2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3" name="Straight Connector 7"/>
          <p:cNvSpPr/>
          <p:nvPr/>
        </p:nvSpPr>
        <p:spPr>
          <a:xfrm>
            <a:off x="448033" y="1560609"/>
            <a:ext cx="21031201" cy="1"/>
          </a:xfrm>
          <a:prstGeom prst="line">
            <a:avLst/>
          </a:prstGeom>
          <a:ln w="12700">
            <a:solidFill>
              <a:schemeClr val="accent1"/>
            </a:solidFill>
            <a:miter/>
          </a:ln>
        </p:spPr>
        <p:txBody>
          <a:bodyPr lIns="45718" tIns="45718" rIns="45718" bIns="45718"/>
          <a:lstStyle/>
          <a:p>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078520" y="1330325"/>
            <a:ext cx="21629079" cy="47752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chor="b">
            <a:normAutofit/>
          </a:bodyPr>
          <a:lstStyle/>
          <a:p>
            <a:r>
              <a:t>Title Text</a:t>
            </a:r>
          </a:p>
        </p:txBody>
      </p:sp>
      <p:sp>
        <p:nvSpPr>
          <p:cNvPr id="3" name="Body Level One…"/>
          <p:cNvSpPr txBox="1">
            <a:spLocks noGrp="1"/>
          </p:cNvSpPr>
          <p:nvPr>
            <p:ph type="body" idx="1"/>
          </p:nvPr>
        </p:nvSpPr>
        <p:spPr>
          <a:xfrm>
            <a:off x="1078520" y="6475655"/>
            <a:ext cx="20257480" cy="3311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p>
            <a:r>
              <a:t>Body Level One</a:t>
            </a:r>
          </a:p>
          <a:p>
            <a:pPr lvl="1"/>
            <a:r>
              <a:t>Body Level Two</a:t>
            </a:r>
          </a:p>
          <a:p>
            <a:pPr lvl="2"/>
            <a:r>
              <a:t>Body Level Three</a:t>
            </a:r>
          </a:p>
          <a:p>
            <a:pPr lvl="3"/>
            <a:r>
              <a:t>Body Level Four</a:t>
            </a:r>
          </a:p>
          <a:p>
            <a:pPr lvl="4"/>
            <a:r>
              <a:t>Body Level Five</a:t>
            </a:r>
          </a:p>
        </p:txBody>
      </p:sp>
      <p:sp>
        <p:nvSpPr>
          <p:cNvPr id="4" name="Straight Connector 7"/>
          <p:cNvSpPr/>
          <p:nvPr/>
        </p:nvSpPr>
        <p:spPr>
          <a:xfrm>
            <a:off x="1078519" y="6111554"/>
            <a:ext cx="21629080" cy="1"/>
          </a:xfrm>
          <a:prstGeom prst="line">
            <a:avLst/>
          </a:prstGeom>
          <a:ln w="12700">
            <a:solidFill>
              <a:schemeClr val="accent1"/>
            </a:solidFill>
            <a:miter/>
          </a:ln>
        </p:spPr>
        <p:txBody>
          <a:bodyPr lIns="45718" tIns="45718" rIns="45718" bIns="45718"/>
          <a:lstStyle/>
          <a:p>
            <a:endParaRPr/>
          </a:p>
        </p:txBody>
      </p:sp>
      <p:sp>
        <p:nvSpPr>
          <p:cNvPr id="5" name="Slide Number"/>
          <p:cNvSpPr txBox="1">
            <a:spLocks noGrp="1"/>
          </p:cNvSpPr>
          <p:nvPr>
            <p:ph type="sldNum" sz="quarter" idx="2"/>
          </p:nvPr>
        </p:nvSpPr>
        <p:spPr>
          <a:xfrm>
            <a:off x="22203054" y="12835871"/>
            <a:ext cx="504546" cy="483908"/>
          </a:xfrm>
          <a:prstGeom prst="rect">
            <a:avLst/>
          </a:prstGeom>
          <a:ln w="12700">
            <a:miter lim="400000"/>
          </a:ln>
        </p:spPr>
        <p:txBody>
          <a:bodyPr wrap="none" lIns="91438" tIns="91438" rIns="91438" bIns="91438" anchor="ctr">
            <a:spAutoFit/>
          </a:bodyPr>
          <a:lstStyle>
            <a:lvl1pPr algn="r">
              <a:defRPr sz="2400">
                <a:solidFill>
                  <a:srgbClr val="888888"/>
                </a:solidFill>
                <a:latin typeface="+mn-lt"/>
                <a:ea typeface="+mn-ea"/>
                <a:cs typeface="+mn-cs"/>
                <a:sym typeface="Calibri"/>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1pPr>
      <a:lvl2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2pPr>
      <a:lvl3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3pPr>
      <a:lvl4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4pPr>
      <a:lvl5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5pPr>
      <a:lvl6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6pPr>
      <a:lvl7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7pPr>
      <a:lvl8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8pPr>
      <a:lvl9pPr marL="0" marR="0" indent="0" algn="l" defTabSz="1828800" rtl="0" latinLnBrk="0">
        <a:lnSpc>
          <a:spcPct val="90000"/>
        </a:lnSpc>
        <a:spcBef>
          <a:spcPts val="0"/>
        </a:spcBef>
        <a:spcAft>
          <a:spcPts val="0"/>
        </a:spcAft>
        <a:buClrTx/>
        <a:buSzTx/>
        <a:buFontTx/>
        <a:buNone/>
        <a:tabLst/>
        <a:defRPr sz="6400" b="0" i="0" u="none" strike="noStrike" cap="none" spc="0" baseline="0">
          <a:solidFill>
            <a:srgbClr val="0070C0"/>
          </a:solidFill>
          <a:uFillTx/>
          <a:latin typeface="Verdana"/>
          <a:ea typeface="Verdana"/>
          <a:cs typeface="Verdana"/>
          <a:sym typeface="Verdana"/>
        </a:defRPr>
      </a:lvl9pPr>
    </p:titleStyle>
    <p:body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p:bodyStyle>
    <p:otherStyle>
      <a:lvl1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0" algn="r" defTabSz="18288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travis-ci.com/github/prestodb/prest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s://github.com/neu-se/CONFETTI/actio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github.com/neu-se/CONFETTI/actions" TargetMode="Externa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www.fastcompany.com/3047642/do-the-simple-thing-first-the-engineering-behind-instagram"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engineering.fb.com/2017/08/31/web/rapid-release-at-massive-scale/"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youtube.com/watch?v=qyzymLlj9ag"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hyperlink" Target="https://www.slideshare.net/optimizely/opti-con-2014-automated-experimentation-at-scale"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facebook/planout"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www.slideshare.net/optimizely/opti-con-2014-automated-experimentation-at-scal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www.henricodolfing.com/2019/06/project-failure-case-study-knight-capital.html" TargetMode="Externa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t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tif"/><Relationship Id="rId5" Type="http://schemas.openxmlformats.org/officeDocument/2006/relationships/image" Target="../media/image7.tif"/><Relationship Id="rId4" Type="http://schemas.openxmlformats.org/officeDocument/2006/relationships/image" Target="../media/image6.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t>CS 4530 Software Engineering</a:t>
            </a:r>
          </a:p>
          <a:p>
            <a:endParaRPr/>
          </a:p>
          <a:p>
            <a:r>
              <a:t>Module 14: Continuous Development Processes</a:t>
            </a:r>
          </a:p>
        </p:txBody>
      </p:sp>
      <p:sp>
        <p:nvSpPr>
          <p:cNvPr id="34" name="Jonathan Bell, John Boyland, Mitch Wand…"/>
          <p:cNvSpPr txBox="1">
            <a:spLocks noGrp="1"/>
          </p:cNvSpPr>
          <p:nvPr>
            <p:ph type="subTitle" sz="half" idx="1"/>
          </p:nvPr>
        </p:nvSpPr>
        <p:spPr>
          <a:xfrm>
            <a:off x="979799" y="10069086"/>
            <a:ext cx="20257481" cy="3311526"/>
          </a:xfrm>
          <a:prstGeom prst="rect">
            <a:avLst/>
          </a:prstGeom>
        </p:spPr>
        <p:txBody>
          <a:bodyPr/>
          <a:lstStyle/>
          <a:p>
            <a:pPr>
              <a:defRPr sz="3100"/>
            </a:pPr>
            <a:endParaRPr dirty="0"/>
          </a:p>
          <a:p>
            <a:pPr>
              <a:defRPr sz="3100"/>
            </a:pPr>
            <a:r>
              <a:rPr dirty="0"/>
              <a:t>Khoury College of Computer Sciences</a:t>
            </a:r>
            <a:br>
              <a:rPr dirty="0"/>
            </a:br>
            <a:r>
              <a:rPr dirty="0"/>
              <a:t>© 202</a:t>
            </a:r>
            <a:r>
              <a:rPr lang="en-US" dirty="0"/>
              <a:t>3</a:t>
            </a:r>
            <a:r>
              <a:rPr dirty="0"/>
              <a:t> released under </a:t>
            </a:r>
            <a:r>
              <a:rPr dirty="0">
                <a:hlinkClick r:id="rId2"/>
              </a:rPr>
              <a:t>CC BY-SA</a:t>
            </a:r>
          </a:p>
        </p:txBody>
      </p:sp>
      <p:sp>
        <p:nvSpPr>
          <p:cNvPr id="2" name="Subtitle 7">
            <a:extLst>
              <a:ext uri="{FF2B5EF4-FFF2-40B4-BE49-F238E27FC236}">
                <a16:creationId xmlns:a16="http://schemas.microsoft.com/office/drawing/2014/main" id="{43A72B66-F54E-00ED-84FE-904D7E3A3C78}"/>
              </a:ext>
            </a:extLst>
          </p:cNvPr>
          <p:cNvSpPr txBox="1">
            <a:spLocks/>
          </p:cNvSpPr>
          <p:nvPr/>
        </p:nvSpPr>
        <p:spPr>
          <a:xfrm>
            <a:off x="1078520" y="6475655"/>
            <a:ext cx="20257480" cy="33115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38" tIns="91438" rIns="91438" bIns="91438">
            <a:normAutofit/>
          </a:bodyPr>
          <a:lstStyle>
            <a:lvl1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1pPr>
            <a:lvl2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2pPr>
            <a:lvl3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3pPr>
            <a:lvl4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4pPr>
            <a:lvl5pPr marL="0" marR="0" indent="0" algn="l" defTabSz="1828800" rtl="0" latinLnBrk="0">
              <a:lnSpc>
                <a:spcPct val="90000"/>
              </a:lnSpc>
              <a:spcBef>
                <a:spcPts val="2000"/>
              </a:spcBef>
              <a:spcAft>
                <a:spcPts val="0"/>
              </a:spcAft>
              <a:buClrTx/>
              <a:buSzTx/>
              <a:buFontTx/>
              <a:buNone/>
              <a:tabLst/>
              <a:defRPr sz="5600" b="0" i="0" u="none" strike="noStrike" cap="none" spc="0" baseline="0">
                <a:solidFill>
                  <a:srgbClr val="000000"/>
                </a:solidFill>
                <a:uFillTx/>
                <a:latin typeface="Verdana"/>
                <a:ea typeface="Verdana"/>
                <a:cs typeface="Verdana"/>
                <a:sym typeface="Verdana"/>
              </a:defRPr>
            </a:lvl5pPr>
            <a:lvl6pPr marL="29972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6pPr>
            <a:lvl7pPr marL="34544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7pPr>
            <a:lvl8pPr marL="39116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8pPr>
            <a:lvl9pPr marL="4368800" marR="0" indent="-711200" algn="l" defTabSz="1828800" rtl="0" latinLnBrk="0">
              <a:lnSpc>
                <a:spcPct val="90000"/>
              </a:lnSpc>
              <a:spcBef>
                <a:spcPts val="2000"/>
              </a:spcBef>
              <a:spcAft>
                <a:spcPts val="0"/>
              </a:spcAft>
              <a:buClrTx/>
              <a:buSzPct val="100000"/>
              <a:buFontTx/>
              <a:buChar char="•"/>
              <a:tabLst/>
              <a:defRPr sz="5600" b="0" i="0" u="none" strike="noStrike" cap="none" spc="0" baseline="0">
                <a:solidFill>
                  <a:srgbClr val="000000"/>
                </a:solidFill>
                <a:uFillTx/>
                <a:latin typeface="Verdana"/>
                <a:ea typeface="Verdana"/>
                <a:cs typeface="Verdana"/>
                <a:sym typeface="Verdana"/>
              </a:defRPr>
            </a:lvl9pPr>
          </a:lstStyle>
          <a:p>
            <a:pPr hangingPunct="1">
              <a:lnSpc>
                <a:spcPct val="100000"/>
              </a:lnSpc>
            </a:pPr>
            <a:r>
              <a:rPr lang="en-US" sz="4800" dirty="0"/>
              <a:t>Adeel Bhutta and Mitch Wand</a:t>
            </a:r>
          </a:p>
          <a:p>
            <a:pPr hangingPunct="1">
              <a:lnSpc>
                <a:spcPct val="100000"/>
              </a:lnSpc>
            </a:pPr>
            <a:r>
              <a:rPr lang="en-US" sz="4800" dirty="0"/>
              <a:t>Khoury College of Computer Sciences</a:t>
            </a:r>
          </a:p>
          <a:p>
            <a:pPr hangingPunct="1"/>
            <a:endParaRPr lang="en-US"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Attributes of Effective CI Processes"/>
          <p:cNvSpPr txBox="1">
            <a:spLocks noGrp="1"/>
          </p:cNvSpPr>
          <p:nvPr>
            <p:ph type="title"/>
          </p:nvPr>
        </p:nvSpPr>
        <p:spPr>
          <a:prstGeom prst="rect">
            <a:avLst/>
          </a:prstGeom>
        </p:spPr>
        <p:txBody>
          <a:bodyPr/>
          <a:lstStyle/>
          <a:p>
            <a:r>
              <a:t>Attributes of effective CI processes</a:t>
            </a:r>
          </a:p>
        </p:txBody>
      </p:sp>
      <p:sp>
        <p:nvSpPr>
          <p:cNvPr id="113" name="Slide Subtitle"/>
          <p:cNvSpPr txBox="1">
            <a:spLocks noGrp="1"/>
          </p:cNvSpPr>
          <p:nvPr>
            <p:ph type="body" idx="1"/>
          </p:nvPr>
        </p:nvSpPr>
        <p:spPr>
          <a:xfrm>
            <a:off x="429699" y="1753618"/>
            <a:ext cx="15268741" cy="10208764"/>
          </a:xfrm>
          <a:prstGeom prst="rect">
            <a:avLst/>
          </a:prstGeom>
        </p:spPr>
        <p:txBody>
          <a:bodyPr/>
          <a:lstStyle/>
          <a:p>
            <a:pPr marL="685800" indent="-685800">
              <a:buFont typeface="Arial" panose="020B0604020202020204" pitchFamily="34" charset="0"/>
              <a:buChar char="•"/>
            </a:pPr>
            <a:r>
              <a:rPr dirty="0"/>
              <a:t>Do not allow builds to remain broken for a long time</a:t>
            </a:r>
          </a:p>
          <a:p>
            <a:pPr marL="685800" indent="-685800">
              <a:buFont typeface="Arial" panose="020B0604020202020204" pitchFamily="34" charset="0"/>
              <a:buChar char="•"/>
            </a:pPr>
            <a:r>
              <a:rPr dirty="0"/>
              <a:t>CI should run for every change</a:t>
            </a:r>
          </a:p>
          <a:p>
            <a:pPr marL="685800" indent="-685800">
              <a:buFont typeface="Arial" panose="020B0604020202020204" pitchFamily="34" charset="0"/>
              <a:buChar char="•"/>
            </a:pPr>
            <a:r>
              <a:rPr dirty="0"/>
              <a:t>CI should be fast, providing feedback within minutes or hours</a:t>
            </a:r>
          </a:p>
          <a:p>
            <a:pPr marL="685800" indent="-685800">
              <a:buFont typeface="Arial" panose="020B0604020202020204" pitchFamily="34" charset="0"/>
              <a:buChar char="•"/>
            </a:pPr>
            <a:r>
              <a:rPr dirty="0"/>
              <a:t>CI should not completely replace pre-commit testing</a:t>
            </a:r>
          </a:p>
        </p:txBody>
      </p:sp>
      <p:pic>
        <p:nvPicPr>
          <p:cNvPr id="114" name="Image" descr="Image"/>
          <p:cNvPicPr>
            <a:picLocks noChangeAspect="1"/>
          </p:cNvPicPr>
          <p:nvPr/>
        </p:nvPicPr>
        <p:blipFill>
          <a:blip r:embed="rId3"/>
          <a:srcRect r="27608"/>
          <a:stretch>
            <a:fillRect/>
          </a:stretch>
        </p:blipFill>
        <p:spPr>
          <a:xfrm>
            <a:off x="15698440" y="9175911"/>
            <a:ext cx="8111771" cy="4267568"/>
          </a:xfrm>
          <a:prstGeom prst="rect">
            <a:avLst/>
          </a:prstGeom>
          <a:ln w="12700">
            <a:miter lim="400000"/>
          </a:ln>
        </p:spPr>
      </p:pic>
      <p:pic>
        <p:nvPicPr>
          <p:cNvPr id="115" name="Image" descr="Image"/>
          <p:cNvPicPr>
            <a:picLocks noChangeAspect="1"/>
          </p:cNvPicPr>
          <p:nvPr/>
        </p:nvPicPr>
        <p:blipFill>
          <a:blip r:embed="rId4"/>
          <a:stretch>
            <a:fillRect/>
          </a:stretch>
        </p:blipFill>
        <p:spPr>
          <a:xfrm>
            <a:off x="15698440" y="3704537"/>
            <a:ext cx="8137139" cy="470525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1"/>
          <p:cNvSpPr txBox="1">
            <a:spLocks noGrp="1"/>
          </p:cNvSpPr>
          <p:nvPr>
            <p:ph type="title"/>
          </p:nvPr>
        </p:nvSpPr>
        <p:spPr>
          <a:prstGeom prst="rect">
            <a:avLst/>
          </a:prstGeom>
        </p:spPr>
        <p:txBody>
          <a:bodyPr/>
          <a:lstStyle/>
          <a:p>
            <a:r>
              <a:rPr dirty="0"/>
              <a:t>CI In Practice: </a:t>
            </a:r>
            <a:r>
              <a:rPr lang="en-US" dirty="0" err="1"/>
              <a:t>A</a:t>
            </a:r>
            <a:r>
              <a:rPr dirty="0" err="1"/>
              <a:t>utograder</a:t>
            </a:r>
            <a:endParaRPr dirty="0"/>
          </a:p>
        </p:txBody>
      </p:sp>
      <p:sp>
        <p:nvSpPr>
          <p:cNvPr id="105" name="TextBox 8"/>
          <p:cNvSpPr txBox="1"/>
          <p:nvPr/>
        </p:nvSpPr>
        <p:spPr>
          <a:xfrm>
            <a:off x="697831" y="2789931"/>
            <a:ext cx="16615611" cy="10010139"/>
          </a:xfrm>
          <a:prstGeom prst="rect">
            <a:avLst/>
          </a:prstGeom>
          <a:ln w="12700">
            <a:solidFill>
              <a:srgbClr val="00A2FF"/>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defTabSz="2438337">
              <a:defRPr sz="2200" b="1">
                <a:solidFill>
                  <a:srgbClr val="00006D"/>
                </a:solidFill>
                <a:latin typeface="Courier"/>
                <a:ea typeface="Courier"/>
                <a:cs typeface="Courier"/>
                <a:sym typeface="Courier"/>
              </a:defRPr>
            </a:pPr>
            <a:r>
              <a:t>name</a:t>
            </a:r>
            <a:r>
              <a:rPr b="0">
                <a:solidFill>
                  <a:srgbClr val="000000"/>
                </a:solidFill>
              </a:rPr>
              <a:t>: </a:t>
            </a:r>
            <a:r>
              <a:rPr>
                <a:solidFill>
                  <a:srgbClr val="0F7003"/>
                </a:solidFill>
              </a:rPr>
              <a:t>'Build and Test the Grader'</a:t>
            </a:r>
          </a:p>
          <a:p>
            <a:pPr defTabSz="2438337">
              <a:defRPr sz="2200" b="1">
                <a:solidFill>
                  <a:srgbClr val="00006D"/>
                </a:solidFill>
                <a:latin typeface="Courier"/>
                <a:ea typeface="Courier"/>
                <a:cs typeface="Courier"/>
                <a:sym typeface="Courier"/>
              </a:defRPr>
            </a:pPr>
            <a:r>
              <a:t>on</a:t>
            </a:r>
            <a:r>
              <a:rPr b="0">
                <a:solidFill>
                  <a:srgbClr val="000000"/>
                </a:solidFill>
              </a:rPr>
              <a:t>: </a:t>
            </a:r>
            <a:r>
              <a:rPr b="0" i="1">
                <a:solidFill>
                  <a:srgbClr val="6D6D6D"/>
                </a:solidFill>
              </a:rPr>
              <a:t># rebuild any PRs and main branch changes</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pull_request</a:t>
            </a:r>
            <a:r>
              <a:rPr i="0">
                <a:solidFill>
                  <a:srgbClr val="000000"/>
                </a:solidFill>
              </a:rP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push</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branches</a:t>
            </a:r>
            <a:r>
              <a:t>:</a:t>
            </a:r>
            <a:endParaRPr>
              <a:solidFill>
                <a:srgbClr val="00006D"/>
              </a:solidFill>
            </a:endParaRPr>
          </a:p>
          <a:p>
            <a:pPr defTabSz="2438337">
              <a:defRPr sz="2200">
                <a:latin typeface="Courier"/>
                <a:ea typeface="Courier"/>
                <a:cs typeface="Courier"/>
                <a:sym typeface="Courier"/>
              </a:defRPr>
            </a:pPr>
            <a:r>
              <a:t>      - main</a:t>
            </a:r>
          </a:p>
          <a:p>
            <a:pPr defTabSz="2438337">
              <a:defRPr sz="2200">
                <a:latin typeface="Courier"/>
                <a:ea typeface="Courier"/>
                <a:cs typeface="Courier"/>
                <a:sym typeface="Courier"/>
              </a:defRPr>
            </a:pPr>
            <a:r>
              <a:t>      - </a:t>
            </a:r>
            <a:r>
              <a:rPr b="1">
                <a:solidFill>
                  <a:srgbClr val="0F7003"/>
                </a:solidFill>
              </a:rPr>
              <a:t>'releases/*'</a:t>
            </a:r>
            <a:endParaRPr>
              <a:solidFill>
                <a:srgbClr val="0F7003"/>
              </a:solidFill>
            </a:endParaRPr>
          </a:p>
          <a:p>
            <a:pPr defTabSz="2438337">
              <a:defRPr sz="2200" b="1">
                <a:solidFill>
                  <a:srgbClr val="00006D"/>
                </a:solidFill>
                <a:latin typeface="Courier"/>
                <a:ea typeface="Courier"/>
                <a:cs typeface="Courier"/>
                <a:sym typeface="Courier"/>
              </a:defRPr>
            </a:pPr>
            <a:r>
              <a:t>jobs</a:t>
            </a:r>
            <a:r>
              <a:rPr b="0">
                <a:solidFill>
                  <a:srgbClr val="000000"/>
                </a:solidFill>
              </a:rPr>
              <a:t>:</a:t>
            </a:r>
          </a:p>
          <a:p>
            <a:pPr defTabSz="2438337">
              <a:defRPr sz="2200">
                <a:latin typeface="Courier"/>
                <a:ea typeface="Courier"/>
                <a:cs typeface="Courier"/>
                <a:sym typeface="Courier"/>
              </a:defRPr>
            </a:pPr>
            <a:r>
              <a:t>  </a:t>
            </a:r>
            <a:r>
              <a:rPr b="1">
                <a:solidFill>
                  <a:srgbClr val="00006D"/>
                </a:solidFill>
              </a:rPr>
              <a:t>build</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run</a:t>
            </a:r>
            <a:r>
              <a:rPr b="0">
                <a:solidFill>
                  <a:srgbClr val="000000"/>
                </a:solidFill>
              </a:rPr>
              <a:t>: |</a:t>
            </a:r>
          </a:p>
          <a:p>
            <a:pPr defTabSz="2438337">
              <a:defRPr sz="2200">
                <a:latin typeface="Courier"/>
                <a:ea typeface="Courier"/>
                <a:cs typeface="Courier"/>
                <a:sym typeface="Courier"/>
              </a:defRPr>
            </a:pPr>
            <a:r>
              <a:t>          npm install</a:t>
            </a:r>
          </a:p>
          <a:p>
            <a:pPr defTabSz="2438337">
              <a:defRPr sz="2200">
                <a:latin typeface="Courier"/>
                <a:ea typeface="Courier"/>
                <a:cs typeface="Courier"/>
                <a:sym typeface="Courier"/>
              </a:defRPr>
            </a:pPr>
            <a:r>
              <a:t>  </a:t>
            </a:r>
            <a:r>
              <a:rPr b="1">
                <a:solidFill>
                  <a:srgbClr val="00006D"/>
                </a:solidFill>
              </a:rPr>
              <a:t>test</a:t>
            </a:r>
            <a:r>
              <a:t>:</a:t>
            </a:r>
            <a:endParaRPr>
              <a:solidFill>
                <a:srgbClr val="6D6D6D"/>
              </a:solidFill>
            </a:endParaRPr>
          </a:p>
          <a:p>
            <a:pPr defTabSz="2438337">
              <a:defRPr sz="2200" i="1">
                <a:solidFill>
                  <a:srgbClr val="6D6D6D"/>
                </a:solidFill>
                <a:latin typeface="Courier"/>
                <a:ea typeface="Courier"/>
                <a:cs typeface="Courier"/>
                <a:sym typeface="Courier"/>
              </a:defRPr>
            </a:pPr>
            <a:r>
              <a:t>    </a:t>
            </a:r>
            <a:r>
              <a:rPr b="1" i="0">
                <a:solidFill>
                  <a:srgbClr val="00006D"/>
                </a:solidFill>
              </a:rPr>
              <a:t>runs-on</a:t>
            </a:r>
            <a:r>
              <a:rPr i="0">
                <a:solidFill>
                  <a:srgbClr val="000000"/>
                </a:solidFill>
              </a:rPr>
              <a:t>: self-hosted</a:t>
            </a:r>
          </a:p>
          <a:p>
            <a:pPr defTabSz="2438337">
              <a:defRPr sz="2200">
                <a:latin typeface="Courier"/>
                <a:ea typeface="Courier"/>
                <a:cs typeface="Courier"/>
                <a:sym typeface="Courier"/>
              </a:defRPr>
            </a:pPr>
            <a:r>
              <a:t>    </a:t>
            </a:r>
            <a:r>
              <a:rPr b="1">
                <a:solidFill>
                  <a:srgbClr val="00006D"/>
                </a:solidFill>
              </a:rPr>
              <a:t>strategy</a:t>
            </a:r>
            <a:r>
              <a:t>:</a:t>
            </a:r>
            <a:endParaRPr>
              <a:solidFill>
                <a:srgbClr val="00006D"/>
              </a:solidFill>
            </a:endParaRPr>
          </a:p>
          <a:p>
            <a:pPr defTabSz="2438337">
              <a:defRPr sz="2200">
                <a:latin typeface="Courier"/>
                <a:ea typeface="Courier"/>
                <a:cs typeface="Courier"/>
                <a:sym typeface="Courier"/>
              </a:defRPr>
            </a:pPr>
            <a:r>
              <a:t>      </a:t>
            </a:r>
            <a:r>
              <a:rPr b="1">
                <a:solidFill>
                  <a:srgbClr val="00006D"/>
                </a:solidFill>
              </a:rPr>
              <a:t>matrix</a:t>
            </a:r>
            <a:r>
              <a:t>:</a:t>
            </a:r>
          </a:p>
          <a:p>
            <a:pPr defTabSz="2438337">
              <a:defRPr sz="2200">
                <a:latin typeface="Courier"/>
                <a:ea typeface="Courier"/>
                <a:cs typeface="Courier"/>
                <a:sym typeface="Courier"/>
              </a:defRPr>
            </a:pPr>
            <a:r>
              <a:t>        </a:t>
            </a:r>
            <a:r>
              <a:rPr b="1">
                <a:solidFill>
                  <a:srgbClr val="00006D"/>
                </a:solidFill>
              </a:rPr>
              <a:t>submission</a:t>
            </a:r>
            <a:r>
              <a:t>: [a, b, c, ts-ignore, linting-error, non-green-tests, empty]</a:t>
            </a:r>
          </a:p>
          <a:p>
            <a:pPr defTabSz="2438337">
              <a:defRPr sz="2200">
                <a:latin typeface="Courier"/>
                <a:ea typeface="Courier"/>
                <a:cs typeface="Courier"/>
                <a:sym typeface="Courier"/>
              </a:defRPr>
            </a:pPr>
            <a:r>
              <a:t>    </a:t>
            </a:r>
            <a:r>
              <a:rPr b="1">
                <a:solidFill>
                  <a:srgbClr val="00006D"/>
                </a:solidFill>
              </a:rPr>
              <a:t>steps</a:t>
            </a:r>
            <a:r>
              <a:t>:</a:t>
            </a:r>
          </a:p>
          <a:p>
            <a:pPr defTabSz="2438337">
              <a:defRPr sz="2200">
                <a:latin typeface="Courier"/>
                <a:ea typeface="Courier"/>
                <a:cs typeface="Courier"/>
                <a:sym typeface="Courier"/>
              </a:defRPr>
            </a:pPr>
            <a:r>
              <a:t>      - </a:t>
            </a:r>
            <a:r>
              <a:rPr b="1">
                <a:solidFill>
                  <a:srgbClr val="00006D"/>
                </a:solidFill>
              </a:rPr>
              <a:t>uses</a:t>
            </a:r>
            <a:r>
              <a:t>: actions/checkout@v2</a:t>
            </a:r>
          </a:p>
          <a:p>
            <a:pPr defTabSz="2438337">
              <a:defRPr sz="2200">
                <a:latin typeface="Courier"/>
                <a:ea typeface="Courier"/>
                <a:cs typeface="Courier"/>
                <a:sym typeface="Courier"/>
              </a:defRPr>
            </a:pPr>
            <a:r>
              <a:t>      - </a:t>
            </a:r>
            <a:r>
              <a:rPr b="1">
                <a:solidFill>
                  <a:srgbClr val="00006D"/>
                </a:solidFill>
              </a:rPr>
              <a:t>uses</a:t>
            </a:r>
            <a:r>
              <a:t>: actions/setup-node@v2</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node-version</a:t>
            </a:r>
            <a:r>
              <a:t>: </a:t>
            </a:r>
            <a:r>
              <a:rPr b="1">
                <a:solidFill>
                  <a:srgbClr val="0F7003"/>
                </a:solidFill>
              </a:rPr>
              <a:t>'16'</a:t>
            </a:r>
            <a:endParaRPr>
              <a:solidFill>
                <a:srgbClr val="00006D"/>
              </a:solidFill>
            </a:endParaRPr>
          </a:p>
          <a:p>
            <a:pPr defTabSz="2438337">
              <a:defRPr sz="2200" b="1">
                <a:solidFill>
                  <a:srgbClr val="0F7003"/>
                </a:solidFill>
                <a:latin typeface="Courier"/>
                <a:ea typeface="Courier"/>
                <a:cs typeface="Courier"/>
                <a:sym typeface="Courier"/>
              </a:defRPr>
            </a:pPr>
            <a:r>
              <a:t>      </a:t>
            </a:r>
            <a:r>
              <a:rPr b="0">
                <a:solidFill>
                  <a:srgbClr val="000000"/>
                </a:solidFill>
              </a:rPr>
              <a:t>- </a:t>
            </a:r>
            <a:r>
              <a:rPr>
                <a:solidFill>
                  <a:srgbClr val="00006D"/>
                </a:solidFill>
              </a:rPr>
              <a:t>uses</a:t>
            </a:r>
            <a:r>
              <a:rPr b="0">
                <a:solidFill>
                  <a:srgbClr val="000000"/>
                </a:solidFill>
              </a:rPr>
              <a:t>: ./</a:t>
            </a:r>
          </a:p>
          <a:p>
            <a:pPr defTabSz="2438337">
              <a:defRPr sz="2200">
                <a:latin typeface="Courier"/>
                <a:ea typeface="Courier"/>
                <a:cs typeface="Courier"/>
                <a:sym typeface="Courier"/>
              </a:defRPr>
            </a:pPr>
            <a:r>
              <a:t>        </a:t>
            </a:r>
            <a:r>
              <a:rPr b="1">
                <a:solidFill>
                  <a:srgbClr val="00006D"/>
                </a:solidFill>
              </a:rPr>
              <a:t>with</a:t>
            </a:r>
            <a:r>
              <a:t>:</a:t>
            </a:r>
          </a:p>
          <a:p>
            <a:pPr defTabSz="2438337">
              <a:defRPr sz="2200">
                <a:latin typeface="Courier"/>
                <a:ea typeface="Courier"/>
                <a:cs typeface="Courier"/>
                <a:sym typeface="Courier"/>
              </a:defRPr>
            </a:pPr>
            <a:r>
              <a:t>          </a:t>
            </a:r>
            <a:r>
              <a:rPr b="1">
                <a:solidFill>
                  <a:srgbClr val="00006D"/>
                </a:solidFill>
              </a:rPr>
              <a:t>submission-directory</a:t>
            </a:r>
            <a:r>
              <a:t>: solutions/${{ matrix.submission }}</a:t>
            </a:r>
          </a:p>
        </p:txBody>
      </p:sp>
      <p:pic>
        <p:nvPicPr>
          <p:cNvPr id="106" name="Picture 9" descr="Picture 9"/>
          <p:cNvPicPr>
            <a:picLocks noChangeAspect="1"/>
          </p:cNvPicPr>
          <p:nvPr/>
        </p:nvPicPr>
        <p:blipFill>
          <a:blip r:embed="rId3"/>
          <a:stretch>
            <a:fillRect/>
          </a:stretch>
        </p:blipFill>
        <p:spPr>
          <a:xfrm>
            <a:off x="17394527" y="3038974"/>
            <a:ext cx="5870873" cy="9882942"/>
          </a:xfrm>
          <a:prstGeom prst="rect">
            <a:avLst/>
          </a:prstGeom>
          <a:ln w="12700">
            <a:miter lim="400000"/>
          </a:ln>
        </p:spPr>
      </p:pic>
      <p:sp>
        <p:nvSpPr>
          <p:cNvPr id="107" name="TextBox 10"/>
          <p:cNvSpPr txBox="1"/>
          <p:nvPr/>
        </p:nvSpPr>
        <p:spPr>
          <a:xfrm>
            <a:off x="503399" y="2295948"/>
            <a:ext cx="3517089"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test.yml (CI workflow file)</a:t>
            </a:r>
          </a:p>
        </p:txBody>
      </p:sp>
      <p:sp>
        <p:nvSpPr>
          <p:cNvPr id="108" name="TextBox 11"/>
          <p:cNvSpPr txBox="1"/>
          <p:nvPr/>
        </p:nvSpPr>
        <p:spPr>
          <a:xfrm>
            <a:off x="17545783" y="2568664"/>
            <a:ext cx="3281173" cy="461367"/>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a:solidFill>
                  <a:srgbClr val="5E5E5E"/>
                </a:solidFill>
                <a:latin typeface="Helvetica Neue"/>
                <a:ea typeface="Helvetica Neue"/>
                <a:cs typeface="Helvetica Neue"/>
                <a:sym typeface="Helvetica Neue"/>
              </a:defRPr>
            </a:lvl1pPr>
          </a:lstStyle>
          <a:p>
            <a:r>
              <a:t>GitHub Actions Results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 name="Example CI Pipeline"/>
          <p:cNvSpPr txBox="1">
            <a:spLocks noGrp="1"/>
          </p:cNvSpPr>
          <p:nvPr>
            <p:ph type="title"/>
          </p:nvPr>
        </p:nvSpPr>
        <p:spPr>
          <a:prstGeom prst="rect">
            <a:avLst/>
          </a:prstGeom>
        </p:spPr>
        <p:txBody>
          <a:bodyPr/>
          <a:lstStyle/>
          <a:p>
            <a:r>
              <a:rPr lang="en-US"/>
              <a:t>Example CI Pipeline</a:t>
            </a:r>
          </a:p>
        </p:txBody>
      </p:sp>
      <p:sp>
        <p:nvSpPr>
          <p:cNvPr id="91" name="Open source project: PrestoDB"/>
          <p:cNvSpPr txBox="1">
            <a:spLocks noGrp="1"/>
          </p:cNvSpPr>
          <p:nvPr>
            <p:ph type="body" idx="1"/>
          </p:nvPr>
        </p:nvSpPr>
        <p:spPr>
          <a:prstGeom prst="rect">
            <a:avLst/>
          </a:prstGeom>
        </p:spPr>
        <p:txBody>
          <a:bodyPr/>
          <a:lstStyle/>
          <a:p>
            <a:r>
              <a:rPr lang="en-US"/>
              <a:t>Open source project: PrestoDB</a:t>
            </a:r>
          </a:p>
        </p:txBody>
      </p:sp>
      <p:pic>
        <p:nvPicPr>
          <p:cNvPr id="92" name="Image" descr="Image"/>
          <p:cNvPicPr>
            <a:picLocks noChangeAspect="1"/>
          </p:cNvPicPr>
          <p:nvPr/>
        </p:nvPicPr>
        <p:blipFill>
          <a:blip r:embed="rId3"/>
          <a:stretch>
            <a:fillRect/>
          </a:stretch>
        </p:blipFill>
        <p:spPr>
          <a:xfrm>
            <a:off x="9913929" y="1692"/>
            <a:ext cx="16751953" cy="16085681"/>
          </a:xfrm>
          <a:prstGeom prst="rect">
            <a:avLst/>
          </a:prstGeom>
          <a:ln w="12700">
            <a:miter lim="400000"/>
          </a:ln>
        </p:spPr>
      </p:pic>
      <p:sp>
        <p:nvSpPr>
          <p:cNvPr id="93"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Example CI Pipeline - TravisCI"/>
          <p:cNvSpPr txBox="1">
            <a:spLocks noGrp="1"/>
          </p:cNvSpPr>
          <p:nvPr>
            <p:ph type="title"/>
          </p:nvPr>
        </p:nvSpPr>
        <p:spPr>
          <a:prstGeom prst="rect">
            <a:avLst/>
          </a:prstGeom>
        </p:spPr>
        <p:txBody>
          <a:bodyPr/>
          <a:lstStyle/>
          <a:p>
            <a:r>
              <a:t>Example CI Pipeline - TravisCI</a:t>
            </a:r>
          </a:p>
        </p:txBody>
      </p:sp>
      <p:sp>
        <p:nvSpPr>
          <p:cNvPr id="98" name="At a glance, see history of build"/>
          <p:cNvSpPr txBox="1">
            <a:spLocks noGrp="1"/>
          </p:cNvSpPr>
          <p:nvPr>
            <p:ph type="body" idx="1"/>
          </p:nvPr>
        </p:nvSpPr>
        <p:spPr>
          <a:prstGeom prst="rect">
            <a:avLst/>
          </a:prstGeom>
        </p:spPr>
        <p:txBody>
          <a:bodyPr/>
          <a:lstStyle/>
          <a:p>
            <a:r>
              <a:t>At a glance, see history of build</a:t>
            </a:r>
          </a:p>
        </p:txBody>
      </p:sp>
      <p:pic>
        <p:nvPicPr>
          <p:cNvPr id="99" name="Image" descr="Image"/>
          <p:cNvPicPr>
            <a:picLocks noChangeAspect="1"/>
          </p:cNvPicPr>
          <p:nvPr/>
        </p:nvPicPr>
        <p:blipFill>
          <a:blip r:embed="rId3"/>
          <a:stretch>
            <a:fillRect/>
          </a:stretch>
        </p:blipFill>
        <p:spPr>
          <a:xfrm>
            <a:off x="3097396" y="2415253"/>
            <a:ext cx="19162854" cy="15688671"/>
          </a:xfrm>
          <a:prstGeom prst="rect">
            <a:avLst/>
          </a:prstGeom>
          <a:ln w="12700">
            <a:miter lim="400000"/>
          </a:ln>
        </p:spPr>
      </p:pic>
      <p:sp>
        <p:nvSpPr>
          <p:cNvPr id="100" name="https://travis-ci.com/github/prestodb/presto"/>
          <p:cNvSpPr txBox="1"/>
          <p:nvPr/>
        </p:nvSpPr>
        <p:spPr>
          <a:xfrm>
            <a:off x="18142931" y="13170487"/>
            <a:ext cx="620024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4"/>
              </a:rPr>
              <a:t>https://travis-ci.com/github/prestodb/presto</a:t>
            </a:r>
            <a:r>
              <a:rPr u="none">
                <a:solidFill>
                  <a:srgbClr val="5E5E5E"/>
                </a:solidFill>
                <a:uFillTx/>
              </a:rPr>
              <a:t> </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How do we apply continuous integration?"/>
          <p:cNvSpPr txBox="1">
            <a:spLocks noGrp="1"/>
          </p:cNvSpPr>
          <p:nvPr>
            <p:ph type="title"/>
          </p:nvPr>
        </p:nvSpPr>
        <p:spPr>
          <a:prstGeom prst="rect">
            <a:avLst/>
          </a:prstGeom>
        </p:spPr>
        <p:txBody>
          <a:bodyPr/>
          <a:lstStyle/>
          <a:p>
            <a:r>
              <a:t>How do we apply continuous integration?</a:t>
            </a:r>
          </a:p>
        </p:txBody>
      </p:sp>
      <p:sp>
        <p:nvSpPr>
          <p:cNvPr id="118" name="Testing the right things at the right time"/>
          <p:cNvSpPr txBox="1">
            <a:spLocks noGrp="1"/>
          </p:cNvSpPr>
          <p:nvPr>
            <p:ph type="body" idx="1"/>
          </p:nvPr>
        </p:nvSpPr>
        <p:spPr>
          <a:prstGeom prst="rect">
            <a:avLst/>
          </a:prstGeom>
        </p:spPr>
        <p:txBody>
          <a:bodyPr/>
          <a:lstStyle/>
          <a:p>
            <a:r>
              <a:rPr dirty="0"/>
              <a:t>Testing the right things at the right time</a:t>
            </a:r>
          </a:p>
          <a:p>
            <a:pPr lvl="1">
              <a:buFont typeface="Arial" panose="020B0604020202020204" pitchFamily="34" charset="0"/>
              <a:buChar char="•"/>
            </a:pPr>
            <a:r>
              <a:rPr sz="4400" dirty="0"/>
              <a:t>Do we integrate changes immediately, or do a pre-commit test?</a:t>
            </a:r>
          </a:p>
          <a:p>
            <a:pPr lvl="1">
              <a:buFont typeface="Arial" panose="020B0604020202020204" pitchFamily="34" charset="0"/>
              <a:buChar char="•"/>
            </a:pPr>
            <a:r>
              <a:rPr sz="4400" dirty="0"/>
              <a:t>Which tests do we run when we integrate?</a:t>
            </a:r>
          </a:p>
          <a:p>
            <a:pPr lvl="1">
              <a:buFont typeface="Arial" panose="020B0604020202020204" pitchFamily="34" charset="0"/>
              <a:buChar char="•"/>
            </a:pPr>
            <a:r>
              <a:rPr sz="4400" dirty="0"/>
              <a:t>How do we compose the system under test at each point?</a:t>
            </a:r>
          </a:p>
        </p:txBody>
      </p:sp>
      <p:grpSp>
        <p:nvGrpSpPr>
          <p:cNvPr id="141" name="Group"/>
          <p:cNvGrpSpPr/>
          <p:nvPr/>
        </p:nvGrpSpPr>
        <p:grpSpPr>
          <a:xfrm>
            <a:off x="5267219" y="9369527"/>
            <a:ext cx="13849561" cy="2144060"/>
            <a:chOff x="-2" y="-1"/>
            <a:chExt cx="13849560" cy="2144059"/>
          </a:xfrm>
        </p:grpSpPr>
        <p:grpSp>
          <p:nvGrpSpPr>
            <p:cNvPr id="121" name="Facebook.com"/>
            <p:cNvGrpSpPr/>
            <p:nvPr/>
          </p:nvGrpSpPr>
          <p:grpSpPr>
            <a:xfrm>
              <a:off x="-3" y="-2"/>
              <a:ext cx="13849562" cy="2144060"/>
              <a:chOff x="-1" y="0"/>
              <a:chExt cx="13849560" cy="2144059"/>
            </a:xfrm>
          </p:grpSpPr>
          <p:sp>
            <p:nvSpPr>
              <p:cNvPr id="119" name="Rectangle"/>
              <p:cNvSpPr/>
              <p:nvPr/>
            </p:nvSpPr>
            <p:spPr>
              <a:xfrm>
                <a:off x="-1" y="-1"/>
                <a:ext cx="13849560" cy="2144060"/>
              </a:xfrm>
              <a:prstGeom prst="rect">
                <a:avLst/>
              </a:prstGeom>
              <a:solidFill>
                <a:srgbClr val="4982C6"/>
              </a:solidFill>
              <a:ln w="12700" cap="flat">
                <a:noFill/>
                <a:miter lim="400000"/>
              </a:ln>
              <a:effectLst/>
            </p:spPr>
            <p:txBody>
              <a:bodyPr wrap="square" lIns="50800" tIns="50800" rIns="50800" bIns="50800" numCol="1" anchor="t">
                <a:noAutofit/>
              </a:bodyPr>
              <a:lstStyle/>
              <a:p>
                <a:pPr defTabSz="821529">
                  <a:defRPr sz="3000">
                    <a:latin typeface="Helvetica Neue Medium"/>
                    <a:ea typeface="Helvetica Neue Medium"/>
                    <a:cs typeface="Helvetica Neue Medium"/>
                    <a:sym typeface="Helvetica Neue Medium"/>
                  </a:defRPr>
                </a:pPr>
                <a:endParaRPr/>
              </a:p>
            </p:txBody>
          </p:sp>
          <p:sp>
            <p:nvSpPr>
              <p:cNvPr id="120" name="My Social Network App"/>
              <p:cNvSpPr/>
              <p:nvPr/>
            </p:nvSpPr>
            <p:spPr>
              <a:xfrm>
                <a:off x="-2" y="-1"/>
                <a:ext cx="13740942"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t">
                <a:spAutoFit/>
              </a:bodyPr>
              <a:lstStyle>
                <a:lvl1pPr defTabSz="821529">
                  <a:defRPr sz="3000">
                    <a:latin typeface="Helvetica Neue Medium"/>
                    <a:ea typeface="Helvetica Neue Medium"/>
                    <a:cs typeface="Helvetica Neue Medium"/>
                    <a:sym typeface="Helvetica Neue Medium"/>
                  </a:defRPr>
                </a:lvl1pPr>
              </a:lstStyle>
              <a:p>
                <a:r>
                  <a:t>My Social Network App</a:t>
                </a:r>
              </a:p>
            </p:txBody>
          </p:sp>
        </p:grpSp>
        <p:grpSp>
          <p:nvGrpSpPr>
            <p:cNvPr id="124" name="Cache Check"/>
            <p:cNvGrpSpPr/>
            <p:nvPr/>
          </p:nvGrpSpPr>
          <p:grpSpPr>
            <a:xfrm>
              <a:off x="200565" y="795250"/>
              <a:ext cx="1785946" cy="1071619"/>
              <a:chOff x="-1" y="0"/>
              <a:chExt cx="1785945" cy="1071618"/>
            </a:xfrm>
          </p:grpSpPr>
          <p:sp>
            <p:nvSpPr>
              <p:cNvPr id="122" name="Rectangle"/>
              <p:cNvSpPr/>
              <p:nvPr/>
            </p:nvSpPr>
            <p:spPr>
              <a:xfrm>
                <a:off x="-2" y="0"/>
                <a:ext cx="17859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3" name="Cache Check"/>
              <p:cNvSpPr txBox="1"/>
              <p:nvPr/>
            </p:nvSpPr>
            <p:spPr>
              <a:xfrm>
                <a:off x="-2" y="0"/>
                <a:ext cx="17859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Cache Check</a:t>
                </a:r>
              </a:p>
            </p:txBody>
          </p:sp>
        </p:grpSp>
        <p:grpSp>
          <p:nvGrpSpPr>
            <p:cNvPr id="127" name="Send response"/>
            <p:cNvGrpSpPr/>
            <p:nvPr/>
          </p:nvGrpSpPr>
          <p:grpSpPr>
            <a:xfrm>
              <a:off x="11443036" y="795250"/>
              <a:ext cx="2245694" cy="1071619"/>
              <a:chOff x="-1" y="0"/>
              <a:chExt cx="2245692" cy="1071618"/>
            </a:xfrm>
          </p:grpSpPr>
          <p:sp>
            <p:nvSpPr>
              <p:cNvPr id="125" name="Rectangle"/>
              <p:cNvSpPr/>
              <p:nvPr/>
            </p:nvSpPr>
            <p:spPr>
              <a:xfrm>
                <a:off x="-2" y="0"/>
                <a:ext cx="2245694"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6" name="Send response"/>
              <p:cNvSpPr txBox="1"/>
              <p:nvPr/>
            </p:nvSpPr>
            <p:spPr>
              <a:xfrm>
                <a:off x="-2" y="0"/>
                <a:ext cx="2245694"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Send response</a:t>
                </a:r>
              </a:p>
            </p:txBody>
          </p:sp>
        </p:grpSp>
        <p:grpSp>
          <p:nvGrpSpPr>
            <p:cNvPr id="130" name="Build friends list"/>
            <p:cNvGrpSpPr/>
            <p:nvPr/>
          </p:nvGrpSpPr>
          <p:grpSpPr>
            <a:xfrm>
              <a:off x="2456760" y="795250"/>
              <a:ext cx="2245696" cy="1071619"/>
              <a:chOff x="-1" y="0"/>
              <a:chExt cx="2245695" cy="1071618"/>
            </a:xfrm>
          </p:grpSpPr>
          <p:sp>
            <p:nvSpPr>
              <p:cNvPr id="128" name="Rectangle"/>
              <p:cNvSpPr/>
              <p:nvPr/>
            </p:nvSpPr>
            <p:spPr>
              <a:xfrm>
                <a:off x="-2" y="0"/>
                <a:ext cx="2245697"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29" name="Build friends list"/>
              <p:cNvSpPr txBox="1"/>
              <p:nvPr/>
            </p:nvSpPr>
            <p:spPr>
              <a:xfrm>
                <a:off x="-2" y="0"/>
                <a:ext cx="2245697"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friends list</a:t>
                </a:r>
              </a:p>
            </p:txBody>
          </p:sp>
        </p:grpSp>
        <p:grpSp>
          <p:nvGrpSpPr>
            <p:cNvPr id="133" name="Build Suggestions"/>
            <p:cNvGrpSpPr/>
            <p:nvPr/>
          </p:nvGrpSpPr>
          <p:grpSpPr>
            <a:xfrm>
              <a:off x="8292151" y="795250"/>
              <a:ext cx="2714346" cy="1071619"/>
              <a:chOff x="-1" y="0"/>
              <a:chExt cx="2714344" cy="1071618"/>
            </a:xfrm>
          </p:grpSpPr>
          <p:sp>
            <p:nvSpPr>
              <p:cNvPr id="131"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2" name="Build Suggestions"/>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Suggestions</a:t>
                </a:r>
              </a:p>
            </p:txBody>
          </p:sp>
        </p:grpSp>
        <p:grpSp>
          <p:nvGrpSpPr>
            <p:cNvPr id="136" name="Build Newsfeed"/>
            <p:cNvGrpSpPr/>
            <p:nvPr/>
          </p:nvGrpSpPr>
          <p:grpSpPr>
            <a:xfrm>
              <a:off x="5140129" y="795250"/>
              <a:ext cx="2714346" cy="1071619"/>
              <a:chOff x="-1" y="0"/>
              <a:chExt cx="2714344" cy="1071618"/>
            </a:xfrm>
          </p:grpSpPr>
          <p:sp>
            <p:nvSpPr>
              <p:cNvPr id="134" name="Rectangle"/>
              <p:cNvSpPr/>
              <p:nvPr/>
            </p:nvSpPr>
            <p:spPr>
              <a:xfrm>
                <a:off x="-2" y="0"/>
                <a:ext cx="2714346" cy="1071569"/>
              </a:xfrm>
              <a:prstGeom prst="rect">
                <a:avLst/>
              </a:prstGeom>
              <a:solidFill>
                <a:srgbClr val="A1C9BA"/>
              </a:solidFill>
              <a:ln w="12700" cap="flat">
                <a:noFill/>
                <a:miter lim="400000"/>
              </a:ln>
              <a:effectLst/>
            </p:spPr>
            <p:txBody>
              <a:bodyPr wrap="square" lIns="50800" tIns="50800" rIns="50800" bIns="50800" numCol="1" anchor="ctr">
                <a:noAutofit/>
              </a:bodyPr>
              <a:lstStyle/>
              <a:p>
                <a:pPr algn="ctr" defTabSz="821529">
                  <a:defRPr sz="3000">
                    <a:latin typeface="Helvetica Neue Medium"/>
                    <a:ea typeface="Helvetica Neue Medium"/>
                    <a:cs typeface="Helvetica Neue Medium"/>
                    <a:sym typeface="Helvetica Neue Medium"/>
                  </a:defRPr>
                </a:pPr>
                <a:endParaRPr/>
              </a:p>
            </p:txBody>
          </p:sp>
          <p:sp>
            <p:nvSpPr>
              <p:cNvPr id="135" name="Build Newsfeed"/>
              <p:cNvSpPr txBox="1"/>
              <p:nvPr/>
            </p:nvSpPr>
            <p:spPr>
              <a:xfrm>
                <a:off x="-2" y="0"/>
                <a:ext cx="2714346" cy="10716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4" tIns="71434" rIns="71434" bIns="71434" numCol="1" anchor="ctr">
                <a:spAutoFit/>
              </a:bodyPr>
              <a:lstStyle>
                <a:lvl1pPr algn="ctr" defTabSz="821529">
                  <a:defRPr sz="3000">
                    <a:latin typeface="Helvetica Neue Medium"/>
                    <a:ea typeface="Helvetica Neue Medium"/>
                    <a:cs typeface="Helvetica Neue Medium"/>
                    <a:sym typeface="Helvetica Neue Medium"/>
                  </a:defRPr>
                </a:lvl1pPr>
              </a:lstStyle>
              <a:p>
                <a:r>
                  <a:t>Build Newsfeed</a:t>
                </a:r>
              </a:p>
            </p:txBody>
          </p:sp>
        </p:grpSp>
        <p:sp>
          <p:nvSpPr>
            <p:cNvPr id="137" name="Line"/>
            <p:cNvSpPr/>
            <p:nvPr/>
          </p:nvSpPr>
          <p:spPr>
            <a:xfrm>
              <a:off x="1980899" y="1328417"/>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8" name="Line"/>
            <p:cNvSpPr/>
            <p:nvPr/>
          </p:nvSpPr>
          <p:spPr>
            <a:xfrm>
              <a:off x="4714415"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39" name="Line"/>
            <p:cNvSpPr/>
            <p:nvPr/>
          </p:nvSpPr>
          <p:spPr>
            <a:xfrm>
              <a:off x="7858274"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140" name="Line"/>
            <p:cNvSpPr/>
            <p:nvPr/>
          </p:nvSpPr>
          <p:spPr>
            <a:xfrm>
              <a:off x="11014097" y="1325989"/>
              <a:ext cx="421284" cy="4"/>
            </a:xfrm>
            <a:prstGeom prst="line">
              <a:avLst/>
            </a:prstGeom>
            <a:noFill/>
            <a:ln w="25400" cap="flat">
              <a:solidFill>
                <a:srgbClr val="000000"/>
              </a:solidFill>
              <a:prstDash val="solid"/>
              <a:miter lim="400000"/>
              <a:tailEnd type="triangle" w="med" len="med"/>
            </a:ln>
            <a:effectLst/>
          </p:spPr>
          <p:txBody>
            <a:bodyPr wrap="square" lIns="45718" tIns="45718" rIns="45718" bIns="45718" numCol="1" anchor="t">
              <a:noAutofit/>
            </a:bodyPr>
            <a:lstStyle/>
            <a:p>
              <a:pPr algn="ctr" defTabSz="2438337">
                <a:defRPr sz="2400">
                  <a:solidFill>
                    <a:srgbClr val="5E5E5E"/>
                  </a:solidFill>
                </a:defRPr>
              </a:pPr>
              <a:endParaRPr/>
            </a:p>
          </p:txBody>
        </p:sp>
      </p:grpSp>
      <p:sp>
        <p:nvSpPr>
          <p:cNvPr id="142" name="Changed code"/>
          <p:cNvSpPr txBox="1"/>
          <p:nvPr/>
        </p:nvSpPr>
        <p:spPr>
          <a:xfrm>
            <a:off x="11504971" y="7975495"/>
            <a:ext cx="3045334"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Changed code</a:t>
            </a:r>
          </a:p>
        </p:txBody>
      </p:sp>
      <p:sp>
        <p:nvSpPr>
          <p:cNvPr id="143" name="Callout"/>
          <p:cNvSpPr/>
          <p:nvPr/>
        </p:nvSpPr>
        <p:spPr>
          <a:xfrm>
            <a:off x="10245707" y="8612371"/>
            <a:ext cx="3053957" cy="2735266"/>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lnTo>
                  <a:pt x="20109" y="11571"/>
                </a:lnTo>
                <a:lnTo>
                  <a:pt x="449" y="11571"/>
                </a:lnTo>
                <a:cubicBezTo>
                  <a:pt x="201" y="11571"/>
                  <a:pt x="0" y="11795"/>
                  <a:pt x="0" y="12072"/>
                </a:cubicBezTo>
                <a:lnTo>
                  <a:pt x="0" y="21099"/>
                </a:lnTo>
                <a:cubicBezTo>
                  <a:pt x="0" y="21375"/>
                  <a:pt x="201" y="21600"/>
                  <a:pt x="449" y="21600"/>
                </a:cubicBezTo>
                <a:lnTo>
                  <a:pt x="21151" y="21600"/>
                </a:lnTo>
                <a:cubicBezTo>
                  <a:pt x="21399" y="21600"/>
                  <a:pt x="21600" y="21375"/>
                  <a:pt x="21600" y="21099"/>
                </a:cubicBezTo>
                <a:lnTo>
                  <a:pt x="21600" y="12072"/>
                </a:lnTo>
                <a:cubicBezTo>
                  <a:pt x="21600" y="11958"/>
                  <a:pt x="21559" y="11859"/>
                  <a:pt x="21502" y="11775"/>
                </a:cubicBezTo>
                <a:lnTo>
                  <a:pt x="20800" y="0"/>
                </a:lnTo>
                <a:close/>
              </a:path>
            </a:pathLst>
          </a:custGeom>
          <a:ln w="76200">
            <a:solidFill>
              <a:srgbClr val="EE230C"/>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4" name="Callout"/>
          <p:cNvSpPr/>
          <p:nvPr/>
        </p:nvSpPr>
        <p:spPr>
          <a:xfrm>
            <a:off x="13454366" y="10102798"/>
            <a:ext cx="3053956" cy="3056338"/>
          </a:xfrm>
          <a:custGeom>
            <a:avLst/>
            <a:gdLst/>
            <a:ahLst/>
            <a:cxnLst>
              <a:cxn ang="0">
                <a:pos x="wd2" y="hd2"/>
              </a:cxn>
              <a:cxn ang="5400000">
                <a:pos x="wd2" y="hd2"/>
              </a:cxn>
              <a:cxn ang="10800000">
                <a:pos x="wd2" y="hd2"/>
              </a:cxn>
              <a:cxn ang="16200000">
                <a:pos x="wd2" y="hd2"/>
              </a:cxn>
            </a:cxnLst>
            <a:rect l="0" t="0" r="r" b="b"/>
            <a:pathLst>
              <a:path w="21600" h="21600" extrusionOk="0">
                <a:moveTo>
                  <a:pt x="449" y="0"/>
                </a:moveTo>
                <a:cubicBezTo>
                  <a:pt x="201" y="0"/>
                  <a:pt x="0" y="201"/>
                  <a:pt x="0" y="449"/>
                </a:cubicBezTo>
                <a:lnTo>
                  <a:pt x="0" y="8527"/>
                </a:lnTo>
                <a:cubicBezTo>
                  <a:pt x="0" y="8711"/>
                  <a:pt x="113" y="8867"/>
                  <a:pt x="272" y="8936"/>
                </a:cubicBezTo>
                <a:lnTo>
                  <a:pt x="2111" y="21600"/>
                </a:lnTo>
                <a:lnTo>
                  <a:pt x="3944" y="8975"/>
                </a:lnTo>
                <a:lnTo>
                  <a:pt x="21151" y="8975"/>
                </a:lnTo>
                <a:cubicBezTo>
                  <a:pt x="21399" y="8975"/>
                  <a:pt x="21600" y="8775"/>
                  <a:pt x="21600" y="8527"/>
                </a:cubicBezTo>
                <a:lnTo>
                  <a:pt x="21600" y="449"/>
                </a:lnTo>
                <a:cubicBezTo>
                  <a:pt x="21600" y="201"/>
                  <a:pt x="21399" y="0"/>
                  <a:pt x="21151" y="0"/>
                </a:cubicBezTo>
                <a:lnTo>
                  <a:pt x="449"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5" name="Callout"/>
          <p:cNvSpPr/>
          <p:nvPr/>
        </p:nvSpPr>
        <p:spPr>
          <a:xfrm>
            <a:off x="7596278" y="10102798"/>
            <a:ext cx="2674941" cy="3017841"/>
          </a:xfrm>
          <a:custGeom>
            <a:avLst/>
            <a:gdLst/>
            <a:ahLst/>
            <a:cxnLst>
              <a:cxn ang="0">
                <a:pos x="wd2" y="hd2"/>
              </a:cxn>
              <a:cxn ang="5400000">
                <a:pos x="wd2" y="hd2"/>
              </a:cxn>
              <a:cxn ang="10800000">
                <a:pos x="wd2" y="hd2"/>
              </a:cxn>
              <a:cxn ang="16200000">
                <a:pos x="wd2" y="hd2"/>
              </a:cxn>
            </a:cxnLst>
            <a:rect l="0" t="0" r="r" b="b"/>
            <a:pathLst>
              <a:path w="21600" h="21600" extrusionOk="0">
                <a:moveTo>
                  <a:pt x="513" y="0"/>
                </a:moveTo>
                <a:cubicBezTo>
                  <a:pt x="230" y="0"/>
                  <a:pt x="0" y="203"/>
                  <a:pt x="0" y="454"/>
                </a:cubicBezTo>
                <a:lnTo>
                  <a:pt x="0" y="8635"/>
                </a:lnTo>
                <a:cubicBezTo>
                  <a:pt x="0" y="8886"/>
                  <a:pt x="230" y="9090"/>
                  <a:pt x="513" y="9090"/>
                </a:cubicBezTo>
                <a:lnTo>
                  <a:pt x="18414" y="9090"/>
                </a:lnTo>
                <a:lnTo>
                  <a:pt x="21600" y="21600"/>
                </a:lnTo>
                <a:lnTo>
                  <a:pt x="19892" y="2545"/>
                </a:lnTo>
                <a:lnTo>
                  <a:pt x="19892" y="454"/>
                </a:lnTo>
                <a:cubicBezTo>
                  <a:pt x="19892" y="203"/>
                  <a:pt x="19662" y="0"/>
                  <a:pt x="19379" y="0"/>
                </a:cubicBezTo>
                <a:lnTo>
                  <a:pt x="513" y="0"/>
                </a:lnTo>
                <a:close/>
              </a:path>
            </a:pathLst>
          </a:custGeom>
          <a:ln w="76200">
            <a:solidFill>
              <a:srgbClr val="FEAD00"/>
            </a:solidFill>
            <a:miter lim="400000"/>
          </a:ln>
        </p:spPr>
        <p:txBody>
          <a:bodyPr lIns="50800" tIns="50800" rIns="50800" bIns="50800"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146" name="Other developers’ changed code"/>
          <p:cNvSpPr txBox="1"/>
          <p:nvPr/>
        </p:nvSpPr>
        <p:spPr>
          <a:xfrm>
            <a:off x="8853613" y="13135906"/>
            <a:ext cx="6635116" cy="609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3500">
                <a:latin typeface="Helvetica Neue"/>
                <a:ea typeface="Helvetica Neue"/>
                <a:cs typeface="Helvetica Neue"/>
                <a:sym typeface="Helvetica Neue"/>
              </a:defRPr>
            </a:lvl1pPr>
          </a:lstStyle>
          <a:p>
            <a:r>
              <a:t>Other developers’ changed code</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 name="Title 1"/>
          <p:cNvSpPr txBox="1">
            <a:spLocks noGrp="1"/>
          </p:cNvSpPr>
          <p:nvPr>
            <p:ph type="title"/>
          </p:nvPr>
        </p:nvSpPr>
        <p:spPr>
          <a:prstGeom prst="rect">
            <a:avLst/>
          </a:prstGeom>
        </p:spPr>
        <p:txBody>
          <a:bodyPr/>
          <a:lstStyle/>
          <a:p>
            <a:r>
              <a:t>Use scalable cloud resources for CI</a:t>
            </a:r>
          </a:p>
        </p:txBody>
      </p:sp>
      <p:sp>
        <p:nvSpPr>
          <p:cNvPr id="151" name="Text Placeholder 2"/>
          <p:cNvSpPr txBox="1">
            <a:spLocks noGrp="1"/>
          </p:cNvSpPr>
          <p:nvPr>
            <p:ph type="body" idx="1"/>
          </p:nvPr>
        </p:nvSpPr>
        <p:spPr>
          <a:prstGeom prst="rect">
            <a:avLst/>
          </a:prstGeom>
        </p:spPr>
        <p:txBody>
          <a:bodyPr/>
          <a:lstStyle/>
          <a:p>
            <a:r>
              <a:rPr sz="5400" dirty="0"/>
              <a:t>Example: Developing a </a:t>
            </a:r>
            <a:r>
              <a:rPr sz="5400" dirty="0" err="1"/>
              <a:t>Fuzzer</a:t>
            </a:r>
            <a:endParaRPr sz="5400" dirty="0"/>
          </a:p>
          <a:p>
            <a:pPr lvl="1">
              <a:buFont typeface="Arial" panose="020B0604020202020204" pitchFamily="34" charset="0"/>
              <a:buChar char="•"/>
            </a:pPr>
            <a:r>
              <a:rPr sz="4400" i="1" dirty="0" err="1"/>
              <a:t>Fuzzers</a:t>
            </a:r>
            <a:r>
              <a:rPr sz="4400" dirty="0"/>
              <a:t> automatically generate inputs to programs that cover code and reveal bugs</a:t>
            </a:r>
          </a:p>
          <a:p>
            <a:pPr lvl="1">
              <a:buFont typeface="Arial" panose="020B0604020202020204" pitchFamily="34" charset="0"/>
              <a:buChar char="•"/>
            </a:pPr>
            <a:r>
              <a:rPr sz="4400" dirty="0" err="1"/>
              <a:t>Fuzzers</a:t>
            </a:r>
            <a:r>
              <a:rPr sz="4400" dirty="0"/>
              <a:t> are non-deterministic: to evaluate with confidence, need repeated, long-running trials</a:t>
            </a:r>
          </a:p>
          <a:p>
            <a:pPr lvl="1">
              <a:buFont typeface="Arial" panose="020B0604020202020204" pitchFamily="34" charset="0"/>
              <a:buChar char="•"/>
            </a:pPr>
            <a:r>
              <a:rPr sz="4400" dirty="0"/>
              <a:t>Evaluating </a:t>
            </a:r>
            <a:r>
              <a:rPr sz="4400" dirty="0" err="1"/>
              <a:t>fuzzers</a:t>
            </a:r>
            <a:r>
              <a:rPr sz="4400" dirty="0"/>
              <a:t> is time consuming, determining which changes impact performance is confusing</a:t>
            </a:r>
          </a:p>
          <a:p>
            <a:pPr lvl="1">
              <a:buFont typeface="Arial" panose="020B0604020202020204" pitchFamily="34" charset="0"/>
              <a:buChar char="•"/>
            </a:pPr>
            <a:r>
              <a:rPr sz="4400" dirty="0"/>
              <a:t>How to run experiments in the cloud?</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itle 1"/>
          <p:cNvSpPr txBox="1">
            <a:spLocks noGrp="1"/>
          </p:cNvSpPr>
          <p:nvPr>
            <p:ph type="title"/>
          </p:nvPr>
        </p:nvSpPr>
        <p:spPr>
          <a:prstGeom prst="rect">
            <a:avLst/>
          </a:prstGeom>
        </p:spPr>
        <p:txBody>
          <a:bodyPr/>
          <a:lstStyle/>
          <a:p>
            <a:r>
              <a:t>CI Pipelines automate performance testing</a:t>
            </a:r>
          </a:p>
        </p:txBody>
      </p:sp>
      <p:pic>
        <p:nvPicPr>
          <p:cNvPr id="154" name="Picture 4" descr="Picture 4"/>
          <p:cNvPicPr>
            <a:picLocks noChangeAspect="1"/>
          </p:cNvPicPr>
          <p:nvPr/>
        </p:nvPicPr>
        <p:blipFill>
          <a:blip r:embed="rId3"/>
          <a:stretch>
            <a:fillRect/>
          </a:stretch>
        </p:blipFill>
        <p:spPr>
          <a:xfrm>
            <a:off x="130229" y="1933560"/>
            <a:ext cx="16680280" cy="8645722"/>
          </a:xfrm>
          <a:prstGeom prst="rect">
            <a:avLst/>
          </a:prstGeom>
          <a:ln w="12700">
            <a:miter lim="400000"/>
          </a:ln>
        </p:spPr>
      </p:pic>
      <p:sp>
        <p:nvSpPr>
          <p:cNvPr id="155" name="TextBox 9"/>
          <p:cNvSpPr txBox="1"/>
          <p:nvPr/>
        </p:nvSpPr>
        <p:spPr>
          <a:xfrm>
            <a:off x="374697" y="12018809"/>
            <a:ext cx="6989930" cy="12926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8" tIns="91438" rIns="91438" bIns="91438">
            <a:spAutoFit/>
          </a:bodyPr>
          <a:lstStyle/>
          <a:p>
            <a:r>
              <a:rPr dirty="0">
                <a:hlinkClick r:id="rId4"/>
              </a:rPr>
              <a:t>https://github.com/neu-se/CONFETTI/actions</a:t>
            </a:r>
            <a:r>
              <a:rPr dirty="0"/>
              <a:t> </a:t>
            </a:r>
          </a:p>
        </p:txBody>
      </p:sp>
      <p:pic>
        <p:nvPicPr>
          <p:cNvPr id="156" name="Picture 8" descr="Picture 8"/>
          <p:cNvPicPr>
            <a:picLocks noChangeAspect="1"/>
          </p:cNvPicPr>
          <p:nvPr/>
        </p:nvPicPr>
        <p:blipFill>
          <a:blip r:embed="rId5"/>
          <a:stretch>
            <a:fillRect/>
          </a:stretch>
        </p:blipFill>
        <p:spPr>
          <a:xfrm>
            <a:off x="8545494" y="7549893"/>
            <a:ext cx="16479214" cy="6015714"/>
          </a:xfrm>
          <a:prstGeom prst="rect">
            <a:avLst/>
          </a:prstGeom>
          <a:ln w="12700">
            <a:miter lim="400000"/>
          </a:ln>
        </p:spPr>
      </p:pic>
      <p:sp>
        <p:nvSpPr>
          <p:cNvPr id="157" name="TextBox 10"/>
          <p:cNvSpPr txBox="1"/>
          <p:nvPr/>
        </p:nvSpPr>
        <p:spPr>
          <a:xfrm>
            <a:off x="8565866" y="3644025"/>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Every commit: Run 10 minute performance test on 5 benchmarks, repeating each test 5 times (25 concurrent jobs)</a:t>
            </a:r>
          </a:p>
        </p:txBody>
      </p:sp>
      <p:sp>
        <p:nvSpPr>
          <p:cNvPr id="158" name="TextBox 13"/>
          <p:cNvSpPr txBox="1"/>
          <p:nvPr/>
        </p:nvSpPr>
        <p:spPr>
          <a:xfrm>
            <a:off x="17134202" y="9813450"/>
            <a:ext cx="5269832"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rPr dirty="0"/>
              <a:t>On Demand: Run 24 hour performance test on 5 benchmarks, repeating each test 20 times (100 concurrent jobs)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Picture 11" descr="Picture 11"/>
          <p:cNvPicPr>
            <a:picLocks noChangeAspect="1"/>
          </p:cNvPicPr>
          <p:nvPr/>
        </p:nvPicPr>
        <p:blipFill>
          <a:blip r:embed="rId3"/>
          <a:stretch>
            <a:fillRect/>
          </a:stretch>
        </p:blipFill>
        <p:spPr>
          <a:xfrm>
            <a:off x="0" y="3587459"/>
            <a:ext cx="10994829" cy="10078594"/>
          </a:xfrm>
          <a:prstGeom prst="rect">
            <a:avLst/>
          </a:prstGeom>
          <a:ln w="12700">
            <a:miter lim="400000"/>
          </a:ln>
        </p:spPr>
      </p:pic>
      <p:sp>
        <p:nvSpPr>
          <p:cNvPr id="163" name="Title 1"/>
          <p:cNvSpPr txBox="1">
            <a:spLocks noGrp="1"/>
          </p:cNvSpPr>
          <p:nvPr>
            <p:ph type="title"/>
          </p:nvPr>
        </p:nvSpPr>
        <p:spPr>
          <a:prstGeom prst="rect">
            <a:avLst/>
          </a:prstGeom>
        </p:spPr>
        <p:txBody>
          <a:bodyPr/>
          <a:lstStyle/>
          <a:p>
            <a:r>
              <a:t>CI Pipelines automate benchmarking</a:t>
            </a:r>
          </a:p>
        </p:txBody>
      </p:sp>
      <p:pic>
        <p:nvPicPr>
          <p:cNvPr id="164" name="Picture 8" descr="Picture 8"/>
          <p:cNvPicPr>
            <a:picLocks noChangeAspect="1"/>
          </p:cNvPicPr>
          <p:nvPr/>
        </p:nvPicPr>
        <p:blipFill>
          <a:blip r:embed="rId4"/>
          <a:stretch>
            <a:fillRect/>
          </a:stretch>
        </p:blipFill>
        <p:spPr>
          <a:xfrm>
            <a:off x="10109157" y="1822217"/>
            <a:ext cx="16238501" cy="5927842"/>
          </a:xfrm>
          <a:prstGeom prst="rect">
            <a:avLst/>
          </a:prstGeom>
          <a:ln w="12700">
            <a:miter lim="400000"/>
          </a:ln>
        </p:spPr>
      </p:pic>
      <p:sp>
        <p:nvSpPr>
          <p:cNvPr id="165" name="TextBox 13"/>
          <p:cNvSpPr txBox="1"/>
          <p:nvPr/>
        </p:nvSpPr>
        <p:spPr>
          <a:xfrm>
            <a:off x="18398701" y="4809546"/>
            <a:ext cx="5269834" cy="1828801"/>
          </a:xfrm>
          <a:prstGeom prst="rect">
            <a:avLst/>
          </a:prstGeom>
          <a:solidFill>
            <a:srgbClr val="FFF7D6"/>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defTabSz="2438337">
              <a:defRPr sz="2800">
                <a:solidFill>
                  <a:srgbClr val="5E5E5E"/>
                </a:solidFill>
                <a:latin typeface="Ink Free"/>
                <a:ea typeface="Ink Free"/>
                <a:cs typeface="Ink Free"/>
                <a:sym typeface="Ink Free"/>
              </a:defRPr>
            </a:lvl1pPr>
          </a:lstStyle>
          <a:p>
            <a:r>
              <a:t>On Demand: Run 24 hour performance test on 5 benchmarks, repeating each test 20 times (100 concurrent jobs)</a:t>
            </a:r>
          </a:p>
        </p:txBody>
      </p:sp>
      <p:sp>
        <p:nvSpPr>
          <p:cNvPr id="166" name="TextBox 14"/>
          <p:cNvSpPr txBox="1"/>
          <p:nvPr/>
        </p:nvSpPr>
        <p:spPr>
          <a:xfrm>
            <a:off x="11632747" y="13214849"/>
            <a:ext cx="6562024" cy="451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defTabSz="2438337">
              <a:defRPr sz="2400" u="sng">
                <a:solidFill>
                  <a:srgbClr val="0000FF"/>
                </a:solidFill>
                <a:uFill>
                  <a:solidFill>
                    <a:srgbClr val="0000FF"/>
                  </a:solidFill>
                </a:uFill>
                <a:latin typeface="Helvetica Neue"/>
                <a:ea typeface="Helvetica Neue"/>
                <a:cs typeface="Helvetica Neue"/>
                <a:sym typeface="Helvetica Neue"/>
              </a:defRPr>
            </a:pPr>
            <a:r>
              <a:rPr>
                <a:hlinkClick r:id="rId5"/>
              </a:rPr>
              <a:t>https://github.com/neu-se/CONFETTI/actions</a:t>
            </a:r>
            <a:r>
              <a:rPr u="none">
                <a:solidFill>
                  <a:srgbClr val="5E5E5E"/>
                </a:solidFill>
                <a:uFillTx/>
              </a:rPr>
              <a:t> </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ontinuous Integration in Practice"/>
          <p:cNvSpPr txBox="1">
            <a:spLocks noGrp="1"/>
          </p:cNvSpPr>
          <p:nvPr>
            <p:ph type="title"/>
          </p:nvPr>
        </p:nvSpPr>
        <p:spPr>
          <a:prstGeom prst="rect">
            <a:avLst/>
          </a:prstGeom>
        </p:spPr>
        <p:txBody>
          <a:bodyPr/>
          <a:lstStyle/>
          <a:p>
            <a:r>
              <a:t>CI in practice</a:t>
            </a:r>
          </a:p>
        </p:txBody>
      </p:sp>
      <p:sp>
        <p:nvSpPr>
          <p:cNvPr id="171" name="Large scale example: Google TAP"/>
          <p:cNvSpPr txBox="1">
            <a:spLocks noGrp="1"/>
          </p:cNvSpPr>
          <p:nvPr>
            <p:ph type="body" idx="1"/>
          </p:nvPr>
        </p:nvSpPr>
        <p:spPr>
          <a:prstGeom prst="rect">
            <a:avLst/>
          </a:prstGeom>
        </p:spPr>
        <p:txBody>
          <a:bodyPr/>
          <a:lstStyle/>
          <a:p>
            <a:r>
              <a:rPr dirty="0"/>
              <a:t>Large scale example: Google TAP</a:t>
            </a:r>
          </a:p>
          <a:p>
            <a:pPr lvl="1">
              <a:buFont typeface="Arial" panose="020B0604020202020204" pitchFamily="34" charset="0"/>
              <a:buChar char="•"/>
            </a:pPr>
            <a:r>
              <a:rPr sz="4400" dirty="0"/>
              <a:t>50,000 unique changes per-day, 4 billion test cases per-day</a:t>
            </a:r>
          </a:p>
          <a:p>
            <a:pPr lvl="1">
              <a:buFont typeface="Arial" panose="020B0604020202020204" pitchFamily="34" charset="0"/>
              <a:buChar char="•"/>
            </a:pPr>
            <a:r>
              <a:rPr sz="4400" dirty="0"/>
              <a:t>Pre-submit optimization: run fast tests for each individual change (before code review). </a:t>
            </a:r>
            <a:br>
              <a:rPr sz="4400" dirty="0"/>
            </a:br>
            <a:r>
              <a:rPr sz="4400" dirty="0"/>
              <a:t>Block merge if they fail.</a:t>
            </a:r>
          </a:p>
          <a:p>
            <a:pPr lvl="1">
              <a:buFont typeface="Arial" panose="020B0604020202020204" pitchFamily="34" charset="0"/>
              <a:buChar char="•"/>
            </a:pPr>
            <a:r>
              <a:rPr sz="4400" dirty="0"/>
              <a:t>Then: run all affected tests; “build cop” monitors and acts immediately to roll-back or fix</a:t>
            </a:r>
          </a:p>
          <a:p>
            <a:pPr lvl="1">
              <a:buFont typeface="Arial" panose="020B0604020202020204" pitchFamily="34" charset="0"/>
              <a:buChar char="•"/>
            </a:pPr>
            <a:r>
              <a:rPr sz="4400" dirty="0"/>
              <a:t>Build cop monitors integration test runs</a:t>
            </a:r>
          </a:p>
          <a:p>
            <a:pPr lvl="1">
              <a:buFont typeface="Arial" panose="020B0604020202020204" pitchFamily="34" charset="0"/>
              <a:buChar char="•"/>
            </a:pPr>
            <a:r>
              <a:rPr sz="4400" dirty="0"/>
              <a:t>Average wait time to submit a change: 11 minutes</a:t>
            </a:r>
          </a:p>
        </p:txBody>
      </p:sp>
      <p:sp>
        <p:nvSpPr>
          <p:cNvPr id="172" name="“Software Engineering at Google: Lessons Learned from Programming Over Time,” Wright, Winters and Manshreck, 2020 (O’Reilly)"/>
          <p:cNvSpPr txBox="1"/>
          <p:nvPr/>
        </p:nvSpPr>
        <p:spPr>
          <a:xfrm>
            <a:off x="3996612" y="12795099"/>
            <a:ext cx="16390774"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algn="ctr" defTabSz="2438337">
              <a:defRPr sz="2200">
                <a:solidFill>
                  <a:srgbClr val="5E5E5E"/>
                </a:solidFill>
                <a:latin typeface="Helvetica Neue"/>
                <a:ea typeface="Helvetica Neue"/>
                <a:cs typeface="Helvetica Neue"/>
                <a:sym typeface="Helvetica Neue"/>
              </a:defRPr>
            </a:lvl1pPr>
          </a:lstStyle>
          <a:p>
            <a:r>
              <a:t>“Software Engineering at Google: Lessons Learned from Programming Over Time,” Wright, Winters and Manshreck, 2020 (O’Reilly)</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endParaRPr dirty="0"/>
          </a:p>
          <a:p>
            <a:r>
              <a:rPr dirty="0"/>
              <a:t>Module 14</a:t>
            </a:r>
            <a:r>
              <a:rPr lang="en-US" dirty="0"/>
              <a:t>.2</a:t>
            </a:r>
            <a:r>
              <a:rPr dirty="0"/>
              <a:t>: </a:t>
            </a:r>
            <a:r>
              <a:rPr lang="en-US" dirty="0"/>
              <a:t>Code Review</a:t>
            </a:r>
            <a:endParaRPr dirty="0"/>
          </a:p>
        </p:txBody>
      </p:sp>
    </p:spTree>
    <p:extLst>
      <p:ext uri="{BB962C8B-B14F-4D97-AF65-F5344CB8AC3E}">
        <p14:creationId xmlns:p14="http://schemas.microsoft.com/office/powerpoint/2010/main" val="424863795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Learning Objectives for this Lesson"/>
          <p:cNvSpPr txBox="1">
            <a:spLocks noGrp="1"/>
          </p:cNvSpPr>
          <p:nvPr>
            <p:ph type="title"/>
          </p:nvPr>
        </p:nvSpPr>
        <p:spPr>
          <a:prstGeom prst="rect">
            <a:avLst/>
          </a:prstGeom>
        </p:spPr>
        <p:txBody>
          <a:bodyPr/>
          <a:lstStyle/>
          <a:p>
            <a:r>
              <a:t>Learning objectives for this lesson</a:t>
            </a:r>
          </a:p>
        </p:txBody>
      </p:sp>
      <p:sp>
        <p:nvSpPr>
          <p:cNvPr id="37" name="By the end of this lesson, you should be able to…"/>
          <p:cNvSpPr txBox="1">
            <a:spLocks noGrp="1"/>
          </p:cNvSpPr>
          <p:nvPr>
            <p:ph type="body" idx="1"/>
          </p:nvPr>
        </p:nvSpPr>
        <p:spPr>
          <a:prstGeom prst="rect">
            <a:avLst/>
          </a:prstGeom>
        </p:spPr>
        <p:txBody>
          <a:bodyPr>
            <a:normAutofit/>
          </a:bodyPr>
          <a:lstStyle/>
          <a:p>
            <a:r>
              <a:rPr sz="6000" dirty="0"/>
              <a:t>By the end of this lesson, you should be able to…</a:t>
            </a:r>
          </a:p>
          <a:p>
            <a:pPr lvl="1">
              <a:buFont typeface="Arial" panose="020B0604020202020204" pitchFamily="34" charset="0"/>
              <a:buChar char="•"/>
            </a:pPr>
            <a:r>
              <a:rPr sz="4800" dirty="0"/>
              <a:t>Describe how continuous integration helps to catch errors sooner in the software lifecycle</a:t>
            </a:r>
          </a:p>
          <a:p>
            <a:pPr lvl="1">
              <a:buFont typeface="Arial" panose="020B0604020202020204" pitchFamily="34" charset="0"/>
              <a:buChar char="•"/>
            </a:pPr>
            <a:r>
              <a:rPr sz="4800" dirty="0"/>
              <a:t>Describe the benefits of a culture of code review</a:t>
            </a:r>
          </a:p>
          <a:p>
            <a:pPr lvl="1">
              <a:buFont typeface="Arial" panose="020B0604020202020204" pitchFamily="34" charset="0"/>
              <a:buChar char="•"/>
            </a:pPr>
            <a:r>
              <a:rPr sz="4800" dirty="0"/>
              <a:t>Describe strategies for performing quality-assurance on software as and after it is delivered</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ost to Fix a Defect Over Time"/>
          <p:cNvSpPr txBox="1">
            <a:spLocks noGrp="1"/>
          </p:cNvSpPr>
          <p:nvPr>
            <p:ph type="title"/>
          </p:nvPr>
        </p:nvSpPr>
        <p:spPr>
          <a:prstGeom prst="rect">
            <a:avLst/>
          </a:prstGeom>
        </p:spPr>
        <p:txBody>
          <a:bodyPr/>
          <a:lstStyle/>
          <a:p>
            <a:r>
              <a:rPr dirty="0"/>
              <a:t>Co</a:t>
            </a:r>
            <a:r>
              <a:rPr lang="en-US" dirty="0"/>
              <a:t>de review is an important step of CD</a:t>
            </a:r>
            <a:endParaRPr dirty="0"/>
          </a:p>
        </p:txBody>
      </p:sp>
      <p:sp>
        <p:nvSpPr>
          <p:cNvPr id="177" name="Rough estimate"/>
          <p:cNvSpPr txBox="1">
            <a:spLocks noGrp="1"/>
          </p:cNvSpPr>
          <p:nvPr>
            <p:ph type="body" idx="1"/>
          </p:nvPr>
        </p:nvSpPr>
        <p:spPr>
          <a:prstGeom prst="rect">
            <a:avLst/>
          </a:prstGeom>
        </p:spPr>
        <p:txBody>
          <a:bodyPr/>
          <a:lstStyle/>
          <a:p>
            <a:r>
              <a:t>Rough estimate</a:t>
            </a:r>
          </a:p>
        </p:txBody>
      </p:sp>
      <p:graphicFrame>
        <p:nvGraphicFramePr>
          <p:cNvPr id="178"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179" name="Line"/>
          <p:cNvSpPr/>
          <p:nvPr/>
        </p:nvSpPr>
        <p:spPr>
          <a:xfrm>
            <a:off x="12764776" y="6184612"/>
            <a:ext cx="1256537" cy="2582290"/>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180" name="Old feedback loop: do this infrequently New feedback loop: do this continuously"/>
          <p:cNvSpPr txBox="1"/>
          <p:nvPr/>
        </p:nvSpPr>
        <p:spPr>
          <a:xfrm>
            <a:off x="6247681" y="5421796"/>
            <a:ext cx="6426887" cy="10553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2438337">
              <a:defRPr sz="3100" b="1">
                <a:latin typeface="Helvetica Neue"/>
                <a:ea typeface="Helvetica Neue"/>
                <a:cs typeface="Helvetica Neue"/>
                <a:sym typeface="Helvetica Neue"/>
              </a:defRPr>
            </a:pPr>
            <a:r>
              <a:t>Code Review is a process of</a:t>
            </a:r>
          </a:p>
          <a:p>
            <a:pPr defTabSz="2438337">
              <a:defRPr sz="3100" b="1">
                <a:latin typeface="Helvetica Neue"/>
                <a:ea typeface="Helvetica Neue"/>
                <a:cs typeface="Helvetica Neue"/>
                <a:sym typeface="Helvetica Neue"/>
              </a:defRPr>
            </a:pPr>
            <a:r>
              <a:t>reading and commenting on code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Title 1"/>
          <p:cNvSpPr txBox="1">
            <a:spLocks noGrp="1"/>
          </p:cNvSpPr>
          <p:nvPr>
            <p:ph type="title"/>
          </p:nvPr>
        </p:nvSpPr>
        <p:spPr>
          <a:prstGeom prst="rect">
            <a:avLst/>
          </a:prstGeom>
        </p:spPr>
        <p:txBody>
          <a:bodyPr/>
          <a:lstStyle/>
          <a:p>
            <a:r>
              <a:t>Why should we perform code review?</a:t>
            </a:r>
          </a:p>
        </p:txBody>
      </p:sp>
      <p:sp>
        <p:nvSpPr>
          <p:cNvPr id="188" name="Slide Subtitle"/>
          <p:cNvSpPr txBox="1">
            <a:spLocks noGrp="1"/>
          </p:cNvSpPr>
          <p:nvPr>
            <p:ph type="body" idx="1"/>
          </p:nvPr>
        </p:nvSpPr>
        <p:spPr>
          <a:xfrm>
            <a:off x="432401" y="1753618"/>
            <a:ext cx="23620798" cy="10208764"/>
          </a:xfrm>
          <a:prstGeom prst="rect">
            <a:avLst/>
          </a:prstGeom>
        </p:spPr>
        <p:txBody>
          <a:bodyPr>
            <a:normAutofit/>
          </a:bodyPr>
          <a:lstStyle/>
          <a:p>
            <a:r>
              <a:rPr dirty="0"/>
              <a:t>Code review increases breadth of knowledge of code:</a:t>
            </a:r>
          </a:p>
          <a:p>
            <a:pPr lvl="1">
              <a:buFont typeface="Arial" panose="020B0604020202020204" pitchFamily="34" charset="0"/>
              <a:buChar char="•"/>
            </a:pPr>
            <a:r>
              <a:rPr sz="4400" dirty="0"/>
              <a:t>Other people ”know” the code</a:t>
            </a:r>
          </a:p>
          <a:p>
            <a:pPr lvl="1">
              <a:buFont typeface="Arial" panose="020B0604020202020204" pitchFamily="34" charset="0"/>
              <a:buChar char="•"/>
            </a:pPr>
            <a:r>
              <a:rPr sz="4400" dirty="0"/>
              <a:t>Easier to handle someone cycling off project</a:t>
            </a:r>
          </a:p>
          <a:p>
            <a:r>
              <a:rPr dirty="0"/>
              <a:t>Verbalizing decisions improves their quality:</a:t>
            </a:r>
          </a:p>
          <a:p>
            <a:pPr lvl="1">
              <a:buFont typeface="Arial" panose="020B0604020202020204" pitchFamily="34" charset="0"/>
              <a:buChar char="•"/>
            </a:pPr>
            <a:r>
              <a:rPr sz="4400" dirty="0"/>
              <a:t>The process of writing an explanation encourages critical thinking</a:t>
            </a:r>
          </a:p>
          <a:p>
            <a:r>
              <a:rPr dirty="0"/>
              <a:t>Code reviews improve quality of code base:</a:t>
            </a:r>
          </a:p>
          <a:p>
            <a:pPr lvl="1">
              <a:buFont typeface="Arial" panose="020B0604020202020204" pitchFamily="34" charset="0"/>
              <a:buChar char="•"/>
            </a:pPr>
            <a:r>
              <a:rPr sz="4400" dirty="0"/>
              <a:t>Knowing code is reviewed pushes </a:t>
            </a:r>
            <a:r>
              <a:rPr sz="4400" dirty="0" err="1"/>
              <a:t>devs</a:t>
            </a:r>
            <a:r>
              <a:rPr sz="4400" dirty="0"/>
              <a:t> to make it more presentable and understandable</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Image" descr="Image"/>
          <p:cNvPicPr>
            <a:picLocks noChangeAspect="1"/>
          </p:cNvPicPr>
          <p:nvPr/>
        </p:nvPicPr>
        <p:blipFill>
          <a:blip r:embed="rId3"/>
          <a:stretch>
            <a:fillRect/>
          </a:stretch>
        </p:blipFill>
        <p:spPr>
          <a:xfrm>
            <a:off x="6558981" y="4793970"/>
            <a:ext cx="17405797" cy="8060704"/>
          </a:xfrm>
          <a:prstGeom prst="rect">
            <a:avLst/>
          </a:prstGeom>
          <a:ln w="12700">
            <a:miter lim="400000"/>
          </a:ln>
        </p:spPr>
      </p:pic>
      <p:sp>
        <p:nvSpPr>
          <p:cNvPr id="212" name="Title 1"/>
          <p:cNvSpPr txBox="1">
            <a:spLocks noGrp="1"/>
          </p:cNvSpPr>
          <p:nvPr>
            <p:ph type="title"/>
          </p:nvPr>
        </p:nvSpPr>
        <p:spPr>
          <a:prstGeom prst="rect">
            <a:avLst/>
          </a:prstGeom>
        </p:spPr>
        <p:txBody>
          <a:bodyPr/>
          <a:lstStyle/>
          <a:p>
            <a:r>
              <a:t>Many stakeholders can benefit from code review</a:t>
            </a:r>
          </a:p>
        </p:txBody>
      </p:sp>
      <p:sp>
        <p:nvSpPr>
          <p:cNvPr id="213" name="Reviewers might be…"/>
          <p:cNvSpPr txBox="1">
            <a:spLocks noGrp="1"/>
          </p:cNvSpPr>
          <p:nvPr>
            <p:ph type="body" idx="1"/>
          </p:nvPr>
        </p:nvSpPr>
        <p:spPr>
          <a:prstGeom prst="rect">
            <a:avLst/>
          </a:prstGeom>
        </p:spPr>
        <p:txBody>
          <a:bodyPr/>
          <a:lstStyle/>
          <a:p>
            <a:r>
              <a:rPr dirty="0"/>
              <a:t>Reviewers might be…</a:t>
            </a:r>
          </a:p>
          <a:p>
            <a:pPr lvl="1">
              <a:buFont typeface="Arial" panose="020B0604020202020204" pitchFamily="34" charset="0"/>
              <a:buChar char="•"/>
            </a:pPr>
            <a:r>
              <a:rPr sz="4000" dirty="0"/>
              <a:t>An owner of the code being changed or added to</a:t>
            </a:r>
          </a:p>
          <a:p>
            <a:pPr lvl="1">
              <a:buFont typeface="Arial" panose="020B0604020202020204" pitchFamily="34" charset="0"/>
              <a:buChar char="•"/>
            </a:pPr>
            <a:r>
              <a:rPr sz="4000" dirty="0"/>
              <a:t>Someone to verify that the code meets standards.</a:t>
            </a:r>
          </a:p>
          <a:p>
            <a:pPr lvl="1">
              <a:buFont typeface="Arial" panose="020B0604020202020204" pitchFamily="34" charset="0"/>
              <a:buChar char="•"/>
            </a:pPr>
            <a:r>
              <a:rPr sz="4000" dirty="0"/>
              <a:t>Someone to ensure documentation is consistent.</a:t>
            </a:r>
          </a:p>
          <a:p>
            <a:pPr lvl="1">
              <a:buFont typeface="Arial" panose="020B0604020202020204" pitchFamily="34" charset="0"/>
              <a:buChar char="•"/>
            </a:pPr>
            <a:r>
              <a:rPr sz="4000" dirty="0"/>
              <a:t>Other people interested in this code base or experts</a:t>
            </a:r>
          </a:p>
        </p:txBody>
      </p:sp>
      <p:sp>
        <p:nvSpPr>
          <p:cNvPr id="214" name="“Modern Code Review: A Case Study at Google”, Sadowski et al, ICSE 2018"/>
          <p:cNvSpPr txBox="1"/>
          <p:nvPr/>
        </p:nvSpPr>
        <p:spPr>
          <a:xfrm>
            <a:off x="9748748" y="12854674"/>
            <a:ext cx="11926152" cy="485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700">
                <a:solidFill>
                  <a:srgbClr val="5E5E5E"/>
                </a:solidFill>
                <a:latin typeface="Helvetica Neue"/>
                <a:ea typeface="Helvetica Neue"/>
                <a:cs typeface="Helvetica Neue"/>
                <a:sym typeface="Helvetica Neue"/>
              </a:defRPr>
            </a:lvl1pPr>
          </a:lstStyle>
          <a:p>
            <a:r>
              <a:rPr dirty="0"/>
              <a:t>“Modern Code Review: A Case Study at Google”, Sadowski et al, ICSE 2018 </a:t>
            </a:r>
          </a:p>
        </p:txBody>
      </p:sp>
    </p:spTree>
    <p:extLst>
      <p:ext uri="{BB962C8B-B14F-4D97-AF65-F5344CB8AC3E}">
        <p14:creationId xmlns:p14="http://schemas.microsoft.com/office/powerpoint/2010/main" val="59987159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p:cNvSpPr txBox="1">
            <a:spLocks noGrp="1"/>
          </p:cNvSpPr>
          <p:nvPr>
            <p:ph type="title"/>
          </p:nvPr>
        </p:nvSpPr>
        <p:spPr>
          <a:prstGeom prst="rect">
            <a:avLst/>
          </a:prstGeom>
        </p:spPr>
        <p:txBody>
          <a:bodyPr/>
          <a:lstStyle/>
          <a:p>
            <a:r>
              <a:t>Code reviews have many benefits</a:t>
            </a:r>
          </a:p>
        </p:txBody>
      </p:sp>
      <p:pic>
        <p:nvPicPr>
          <p:cNvPr id="201" name="Picture 8" descr="Picture 8"/>
          <p:cNvPicPr>
            <a:picLocks noChangeAspect="1"/>
          </p:cNvPicPr>
          <p:nvPr/>
        </p:nvPicPr>
        <p:blipFill>
          <a:blip r:embed="rId3"/>
          <a:srcRect t="4523" b="10832"/>
          <a:stretch>
            <a:fillRect/>
          </a:stretch>
        </p:blipFill>
        <p:spPr>
          <a:xfrm>
            <a:off x="2562766" y="1783056"/>
            <a:ext cx="17114004" cy="11226491"/>
          </a:xfrm>
          <a:prstGeom prst="rect">
            <a:avLst/>
          </a:prstGeom>
          <a:ln w="12700">
            <a:miter lim="400000"/>
          </a:ln>
        </p:spPr>
      </p:pic>
      <p:sp>
        <p:nvSpPr>
          <p:cNvPr id="202" name="“Expectations, Outcomes, and Challenges of Modern Code Review”, Bacchelli &amp; Bird, ICSE 2013"/>
          <p:cNvSpPr txBox="1"/>
          <p:nvPr/>
        </p:nvSpPr>
        <p:spPr>
          <a:xfrm>
            <a:off x="3133983" y="13094907"/>
            <a:ext cx="16565557" cy="6400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1438" tIns="91438" rIns="91438" bIns="91438">
            <a:spAutoFit/>
          </a:bodyPr>
          <a:lstStyle>
            <a:lvl1pPr>
              <a:defRPr sz="3000"/>
            </a:lvl1pPr>
          </a:lstStyle>
          <a:p>
            <a:r>
              <a:t>“Expectations, Outcomes, and Challenges of Modern Code Review”, Bacchelli &amp; Bird, ICSE 2013</a:t>
            </a:r>
          </a:p>
        </p:txBody>
      </p:sp>
    </p:spTree>
    <p:extLst>
      <p:ext uri="{BB962C8B-B14F-4D97-AF65-F5344CB8AC3E}">
        <p14:creationId xmlns:p14="http://schemas.microsoft.com/office/powerpoint/2010/main" val="392236299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itle 1"/>
          <p:cNvSpPr txBox="1">
            <a:spLocks noGrp="1"/>
          </p:cNvSpPr>
          <p:nvPr>
            <p:ph type="title"/>
          </p:nvPr>
        </p:nvSpPr>
        <p:spPr>
          <a:xfrm>
            <a:off x="374697" y="-953519"/>
            <a:ext cx="23730801" cy="2651128"/>
          </a:xfrm>
        </p:spPr>
        <p:txBody>
          <a:bodyPr>
            <a:normAutofit/>
          </a:bodyPr>
          <a:lstStyle/>
          <a:p>
            <a:r>
              <a:rPr lang="en-US" dirty="0"/>
              <a:t>Code reviews Descend from Code Inspection</a:t>
            </a:r>
          </a:p>
        </p:txBody>
      </p:sp>
      <p:sp>
        <p:nvSpPr>
          <p:cNvPr id="207" name="Slide Subtitle"/>
          <p:cNvSpPr txBox="1">
            <a:spLocks noGrp="1"/>
          </p:cNvSpPr>
          <p:nvPr>
            <p:ph type="body" idx="1"/>
          </p:nvPr>
        </p:nvSpPr>
        <p:spPr>
          <a:xfrm>
            <a:off x="429699" y="1753618"/>
            <a:ext cx="23620798" cy="10208764"/>
          </a:xfrm>
        </p:spPr>
        <p:txBody>
          <a:bodyPr/>
          <a:lstStyle/>
          <a:p>
            <a:r>
              <a:rPr lang="en-US" dirty="0"/>
              <a:t>Formal process of reading through code as a group;</a:t>
            </a:r>
          </a:p>
          <a:p>
            <a:pPr lvl="1">
              <a:buFont typeface="Arial" panose="020B0604020202020204" pitchFamily="34" charset="0"/>
              <a:buChar char="•"/>
            </a:pPr>
            <a:r>
              <a:rPr lang="en-US" sz="4400" dirty="0"/>
              <a:t>Applied to all project documents;</a:t>
            </a:r>
          </a:p>
          <a:p>
            <a:pPr lvl="1">
              <a:buFont typeface="Arial" panose="020B0604020202020204" pitchFamily="34" charset="0"/>
              <a:buChar char="•"/>
            </a:pPr>
            <a:r>
              <a:rPr lang="en-US" sz="4400" dirty="0"/>
              <a:t>A 3-5 person team reads the code aloud and explains what is being done;</a:t>
            </a:r>
          </a:p>
          <a:p>
            <a:pPr lvl="1">
              <a:buFont typeface="Arial" panose="020B0604020202020204" pitchFamily="34" charset="0"/>
              <a:buChar char="•"/>
            </a:pPr>
            <a:r>
              <a:rPr lang="en-US" sz="4400" dirty="0"/>
              <a:t>Each person has a specific role (moderator, reviewer, reader, scribe, observer, author)</a:t>
            </a:r>
          </a:p>
          <a:p>
            <a:pPr lvl="1">
              <a:buFont typeface="Arial" panose="020B0604020202020204" pitchFamily="34" charset="0"/>
              <a:buChar char="•"/>
            </a:pPr>
            <a:r>
              <a:rPr lang="en-US" sz="4400" dirty="0"/>
              <a:t>Usually a 60 minute meeting;</a:t>
            </a:r>
          </a:p>
          <a:p>
            <a:pPr lvl="1">
              <a:buFont typeface="Arial" panose="020B0604020202020204" pitchFamily="34" charset="0"/>
              <a:buChar char="•"/>
            </a:pPr>
            <a:r>
              <a:rPr lang="en-US" sz="4400" dirty="0"/>
              <a:t>Less efficient (defects/cost) than modern review processes.</a:t>
            </a:r>
          </a:p>
          <a:p>
            <a:pPr lvl="1">
              <a:buFont typeface="Arial" panose="020B0604020202020204" pitchFamily="34" charset="0"/>
              <a:buChar char="•"/>
            </a:pPr>
            <a:r>
              <a:rPr lang="en-US" sz="4400" dirty="0"/>
              <a:t>Very waterfall.</a:t>
            </a:r>
          </a:p>
          <a:p>
            <a:pPr lvl="1">
              <a:buFont typeface="Arial" panose="020B0604020202020204" pitchFamily="34" charset="0"/>
              <a:buChar char="•"/>
            </a:pPr>
            <a:r>
              <a:rPr lang="en-US" sz="4400" dirty="0"/>
              <a:t>Traceable, measurable</a:t>
            </a:r>
          </a:p>
        </p:txBody>
      </p:sp>
    </p:spTree>
    <p:extLst>
      <p:ext uri="{BB962C8B-B14F-4D97-AF65-F5344CB8AC3E}">
        <p14:creationId xmlns:p14="http://schemas.microsoft.com/office/powerpoint/2010/main" val="247303118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Title 1"/>
          <p:cNvSpPr txBox="1">
            <a:spLocks noGrp="1"/>
          </p:cNvSpPr>
          <p:nvPr>
            <p:ph type="title"/>
          </p:nvPr>
        </p:nvSpPr>
        <p:spPr>
          <a:prstGeom prst="rect">
            <a:avLst/>
          </a:prstGeom>
        </p:spPr>
        <p:txBody>
          <a:bodyPr/>
          <a:lstStyle/>
          <a:p>
            <a:r>
              <a:t>Code review should be a formal process</a:t>
            </a:r>
          </a:p>
        </p:txBody>
      </p:sp>
      <p:sp>
        <p:nvSpPr>
          <p:cNvPr id="185" name="Slide Subtitle"/>
          <p:cNvSpPr txBox="1">
            <a:spLocks noGrp="1"/>
          </p:cNvSpPr>
          <p:nvPr>
            <p:ph type="body" idx="1"/>
          </p:nvPr>
        </p:nvSpPr>
        <p:spPr>
          <a:prstGeom prst="rect">
            <a:avLst/>
          </a:prstGeom>
        </p:spPr>
        <p:txBody>
          <a:bodyPr/>
          <a:lstStyle/>
          <a:p>
            <a:r>
              <a:rPr dirty="0"/>
              <a:t>A code review is the process in which the code’s author explains it to peers:</a:t>
            </a:r>
          </a:p>
          <a:p>
            <a:pPr lvl="1">
              <a:buFont typeface="Arial" panose="020B0604020202020204" pitchFamily="34" charset="0"/>
              <a:buChar char="•"/>
            </a:pPr>
            <a:r>
              <a:rPr sz="4400" dirty="0"/>
              <a:t>What should it do?</a:t>
            </a:r>
          </a:p>
          <a:p>
            <a:pPr lvl="1">
              <a:buFont typeface="Arial" panose="020B0604020202020204" pitchFamily="34" charset="0"/>
              <a:buChar char="•"/>
            </a:pPr>
            <a:r>
              <a:rPr sz="4400" dirty="0"/>
              <a:t>How does it do it?</a:t>
            </a:r>
          </a:p>
          <a:p>
            <a:pPr lvl="1">
              <a:buFont typeface="Arial" panose="020B0604020202020204" pitchFamily="34" charset="0"/>
              <a:buChar char="•"/>
            </a:pPr>
            <a:r>
              <a:rPr sz="4400" dirty="0"/>
              <a:t>How confident are we in it?</a:t>
            </a:r>
          </a:p>
          <a:p>
            <a:pPr lvl="1">
              <a:buFont typeface="Arial" panose="020B0604020202020204" pitchFamily="34" charset="0"/>
              <a:buChar char="•"/>
            </a:pPr>
            <a:r>
              <a:rPr sz="4400" dirty="0"/>
              <a:t>What are results of running tests?</a:t>
            </a:r>
          </a:p>
          <a:p>
            <a:r>
              <a:rPr dirty="0"/>
              <a:t>A code review often concerns a code change (“diff”)</a:t>
            </a:r>
          </a:p>
        </p:txBody>
      </p:sp>
    </p:spTree>
    <p:extLst>
      <p:ext uri="{BB962C8B-B14F-4D97-AF65-F5344CB8AC3E}">
        <p14:creationId xmlns:p14="http://schemas.microsoft.com/office/powerpoint/2010/main" val="129414064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itle 1"/>
          <p:cNvSpPr txBox="1">
            <a:spLocks noGrp="1"/>
          </p:cNvSpPr>
          <p:nvPr>
            <p:ph type="title"/>
          </p:nvPr>
        </p:nvSpPr>
        <p:spPr>
          <a:prstGeom prst="rect">
            <a:avLst/>
          </a:prstGeom>
        </p:spPr>
        <p:txBody>
          <a:bodyPr/>
          <a:lstStyle/>
          <a:p>
            <a:r>
              <a:rPr dirty="0"/>
              <a:t>Code </a:t>
            </a:r>
            <a:r>
              <a:t>review check</a:t>
            </a:r>
            <a:r>
              <a:rPr lang="en-US"/>
              <a:t>l</a:t>
            </a:r>
            <a:r>
              <a:t>ist</a:t>
            </a:r>
            <a:endParaRPr dirty="0"/>
          </a:p>
        </p:txBody>
      </p:sp>
      <p:sp>
        <p:nvSpPr>
          <p:cNvPr id="227" name="Content Placeholder 2"/>
          <p:cNvSpPr txBox="1">
            <a:spLocks noGrp="1"/>
          </p:cNvSpPr>
          <p:nvPr>
            <p:ph type="body" idx="1"/>
          </p:nvPr>
        </p:nvSpPr>
        <p:spPr>
          <a:prstGeom prst="rect">
            <a:avLst/>
          </a:prstGeom>
        </p:spPr>
        <p:txBody>
          <a:bodyPr/>
          <a:lstStyle/>
          <a:p>
            <a:r>
              <a:rPr dirty="0"/>
              <a:t>Consider:</a:t>
            </a:r>
          </a:p>
          <a:p>
            <a:pPr lvl="1">
              <a:buFont typeface="Arial" panose="020B0604020202020204" pitchFamily="34" charset="0"/>
              <a:buChar char="•"/>
            </a:pPr>
            <a:r>
              <a:rPr sz="4400" dirty="0"/>
              <a:t>Am I able to understand the code easily?</a:t>
            </a:r>
          </a:p>
          <a:p>
            <a:pPr lvl="1">
              <a:buFont typeface="Arial" panose="020B0604020202020204" pitchFamily="34" charset="0"/>
              <a:buChar char="•"/>
            </a:pPr>
            <a:r>
              <a:rPr sz="4400" dirty="0"/>
              <a:t>Does the code follow our style guidelines?</a:t>
            </a:r>
          </a:p>
          <a:p>
            <a:pPr lvl="1">
              <a:buFont typeface="Arial" panose="020B0604020202020204" pitchFamily="34" charset="0"/>
              <a:buChar char="•"/>
            </a:pPr>
            <a:r>
              <a:rPr sz="4400" dirty="0"/>
              <a:t>Is the same code duplicated more than once?</a:t>
            </a:r>
          </a:p>
          <a:p>
            <a:pPr lvl="1">
              <a:buFont typeface="Arial" panose="020B0604020202020204" pitchFamily="34" charset="0"/>
              <a:buChar char="•"/>
            </a:pPr>
            <a:r>
              <a:rPr sz="4400" dirty="0"/>
              <a:t>Is this file (or change) too big?</a:t>
            </a:r>
          </a:p>
          <a:p>
            <a:pPr lvl="1">
              <a:buFont typeface="Arial" panose="020B0604020202020204" pitchFamily="34" charset="0"/>
              <a:buChar char="•"/>
            </a:pPr>
            <a:r>
              <a:rPr sz="4400" dirty="0"/>
              <a:t>Does this code meet our non-functional requirements?</a:t>
            </a:r>
          </a:p>
          <a:p>
            <a:pPr lvl="1">
              <a:buFont typeface="Arial" panose="020B0604020202020204" pitchFamily="34" charset="0"/>
              <a:buChar char="•"/>
            </a:pPr>
            <a:r>
              <a:rPr sz="4400" dirty="0"/>
              <a:t>Is this code maintainable?</a:t>
            </a:r>
          </a:p>
          <a:p>
            <a:pPr lvl="1">
              <a:buFont typeface="Arial" panose="020B0604020202020204" pitchFamily="34" charset="0"/>
              <a:buChar char="•"/>
            </a:pPr>
            <a:r>
              <a:rPr sz="4400" dirty="0"/>
              <a:t>Does this code have unintended side-effects?</a:t>
            </a:r>
          </a:p>
        </p:txBody>
      </p:sp>
    </p:spTree>
    <p:extLst>
      <p:ext uri="{BB962C8B-B14F-4D97-AF65-F5344CB8AC3E}">
        <p14:creationId xmlns:p14="http://schemas.microsoft.com/office/powerpoint/2010/main" val="299218149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Title 1"/>
          <p:cNvSpPr txBox="1">
            <a:spLocks noGrp="1"/>
          </p:cNvSpPr>
          <p:nvPr>
            <p:ph type="title"/>
          </p:nvPr>
        </p:nvSpPr>
        <p:spPr>
          <a:prstGeom prst="rect">
            <a:avLst/>
          </a:prstGeom>
        </p:spPr>
        <p:txBody>
          <a:bodyPr/>
          <a:lstStyle/>
          <a:p>
            <a:r>
              <a:rPr dirty="0"/>
              <a:t>Code review: How</a:t>
            </a:r>
            <a:r>
              <a:rPr lang="en-US" dirty="0"/>
              <a:t> they do it at Google</a:t>
            </a:r>
            <a:endParaRPr dirty="0"/>
          </a:p>
        </p:txBody>
      </p:sp>
      <p:sp>
        <p:nvSpPr>
          <p:cNvPr id="219" name="Content Placeholder 2"/>
          <p:cNvSpPr txBox="1">
            <a:spLocks noGrp="1"/>
          </p:cNvSpPr>
          <p:nvPr>
            <p:ph type="body" idx="1"/>
          </p:nvPr>
        </p:nvSpPr>
        <p:spPr>
          <a:prstGeom prst="rect">
            <a:avLst/>
          </a:prstGeom>
        </p:spPr>
        <p:txBody>
          <a:bodyPr/>
          <a:lstStyle/>
          <a:p>
            <a:r>
              <a:rPr dirty="0"/>
              <a:t>At Google, reviewers get changes, explanation and all test results: review is asynchronous.</a:t>
            </a:r>
          </a:p>
          <a:p>
            <a:r>
              <a:rPr dirty="0"/>
              <a:t>Elsewhere reviews can be in person:</a:t>
            </a:r>
          </a:p>
          <a:p>
            <a:pPr lvl="1">
              <a:buFont typeface="Arial" panose="020B0604020202020204" pitchFamily="34" charset="0"/>
              <a:buChar char="•"/>
            </a:pPr>
            <a:r>
              <a:rPr sz="4400" dirty="0"/>
              <a:t>More heavyweight, cannot be as common.</a:t>
            </a:r>
          </a:p>
          <a:p>
            <a:r>
              <a:rPr dirty="0"/>
              <a:t>Review must be professional and impersonal:</a:t>
            </a:r>
          </a:p>
          <a:p>
            <a:pPr lvl="1">
              <a:buFont typeface="Arial" panose="020B0604020202020204" pitchFamily="34" charset="0"/>
              <a:buChar char="•"/>
            </a:pPr>
            <a:r>
              <a:rPr sz="4400" dirty="0"/>
              <a:t>No one is being “attacked” (or, no one should be).</a:t>
            </a:r>
          </a:p>
          <a:p>
            <a:r>
              <a:rPr dirty="0"/>
              <a:t>Don’t rehash design arguments (defer to author).</a:t>
            </a:r>
          </a:p>
          <a:p>
            <a:r>
              <a:rPr dirty="0"/>
              <a:t>All suggestions and criticisms must be addressed:</a:t>
            </a:r>
          </a:p>
          <a:p>
            <a:pPr lvl="1">
              <a:buFont typeface="Arial" panose="020B0604020202020204" pitchFamily="34" charset="0"/>
              <a:buChar char="•"/>
            </a:pPr>
            <a:r>
              <a:rPr sz="4400" dirty="0"/>
              <a:t>At least in the negative.</a:t>
            </a:r>
          </a:p>
        </p:txBody>
      </p:sp>
    </p:spTree>
    <p:extLst>
      <p:ext uri="{BB962C8B-B14F-4D97-AF65-F5344CB8AC3E}">
        <p14:creationId xmlns:p14="http://schemas.microsoft.com/office/powerpoint/2010/main" val="1595607429"/>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itle 1"/>
          <p:cNvSpPr txBox="1">
            <a:spLocks noGrp="1"/>
          </p:cNvSpPr>
          <p:nvPr>
            <p:ph type="title"/>
          </p:nvPr>
        </p:nvSpPr>
        <p:spPr>
          <a:prstGeom prst="rect">
            <a:avLst/>
          </a:prstGeom>
        </p:spPr>
        <p:txBody>
          <a:bodyPr/>
          <a:lstStyle/>
          <a:p>
            <a:r>
              <a:rPr dirty="0"/>
              <a:t>Self-</a:t>
            </a:r>
            <a:r>
              <a:rPr lang="en-US" dirty="0"/>
              <a:t>r</a:t>
            </a:r>
            <a:r>
              <a:rPr dirty="0"/>
              <a:t>eview is no substitute </a:t>
            </a:r>
            <a:r>
              <a:rPr lang="en-US" dirty="0"/>
              <a:t>for</a:t>
            </a:r>
            <a:r>
              <a:rPr dirty="0"/>
              <a:t> peer review</a:t>
            </a:r>
          </a:p>
        </p:txBody>
      </p:sp>
      <p:sp>
        <p:nvSpPr>
          <p:cNvPr id="193" name="300 reviews at Cisco in 2006"/>
          <p:cNvSpPr txBox="1"/>
          <p:nvPr/>
        </p:nvSpPr>
        <p:spPr>
          <a:xfrm>
            <a:off x="420039" y="1645662"/>
            <a:ext cx="21879562" cy="9347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1438" tIns="91438" rIns="91438" bIns="91438"/>
          <a:lstStyle/>
          <a:p>
            <a:r>
              <a:t>Study of 300 reviews at Cisco in 2006</a:t>
            </a:r>
          </a:p>
        </p:txBody>
      </p:sp>
      <p:sp>
        <p:nvSpPr>
          <p:cNvPr id="194" name="“Best Kept Secrets of Peer Code Review”, Jason Cohen, SmartBear Software, 2006"/>
          <p:cNvSpPr txBox="1"/>
          <p:nvPr/>
        </p:nvSpPr>
        <p:spPr>
          <a:xfrm>
            <a:off x="6794532" y="13130687"/>
            <a:ext cx="9446482" cy="431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defTabSz="642937">
              <a:defRPr sz="2200">
                <a:solidFill>
                  <a:srgbClr val="333333"/>
                </a:solidFill>
                <a:latin typeface="Times Roman"/>
                <a:ea typeface="Times Roman"/>
                <a:cs typeface="Times Roman"/>
                <a:sym typeface="Times Roman"/>
              </a:defRPr>
            </a:lvl1pPr>
          </a:lstStyle>
          <a:p>
            <a:r>
              <a:t>“Best Kept Secrets of Peer Code Review”, Jason Cohen, SmartBear Software, 2006</a:t>
            </a:r>
          </a:p>
        </p:txBody>
      </p:sp>
      <p:pic>
        <p:nvPicPr>
          <p:cNvPr id="195" name="Image" descr="Image"/>
          <p:cNvPicPr>
            <a:picLocks noChangeAspect="1"/>
          </p:cNvPicPr>
          <p:nvPr/>
        </p:nvPicPr>
        <p:blipFill>
          <a:blip r:embed="rId3"/>
          <a:stretch>
            <a:fillRect/>
          </a:stretch>
        </p:blipFill>
        <p:spPr>
          <a:xfrm>
            <a:off x="5218772" y="2892001"/>
            <a:ext cx="13136993" cy="9380566"/>
          </a:xfrm>
          <a:prstGeom prst="rect">
            <a:avLst/>
          </a:prstGeom>
          <a:ln w="12700">
            <a:miter lim="400000"/>
          </a:ln>
        </p:spPr>
      </p:pic>
      <p:sp>
        <p:nvSpPr>
          <p:cNvPr id="196" name="Even if developers pre-review their code, many defects still found in peer review"/>
          <p:cNvSpPr txBox="1"/>
          <p:nvPr/>
        </p:nvSpPr>
        <p:spPr>
          <a:xfrm>
            <a:off x="6424440" y="12584128"/>
            <a:ext cx="10725659" cy="41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8100" tIns="38100" rIns="38100" bIns="38100" anchor="ctr">
            <a:spAutoFit/>
          </a:bodyPr>
          <a:lstStyle>
            <a:lvl1pPr algn="ctr" defTabSz="2438337">
              <a:defRPr sz="2200" b="1">
                <a:solidFill>
                  <a:srgbClr val="5E5E5E"/>
                </a:solidFill>
                <a:latin typeface="Helvetica Neue"/>
                <a:ea typeface="Helvetica Neue"/>
                <a:cs typeface="Helvetica Neue"/>
                <a:sym typeface="Helvetica Neue"/>
              </a:defRPr>
            </a:lvl1pPr>
          </a:lstStyle>
          <a:p>
            <a:r>
              <a:t>Even if developers pre-review their code, many defects still found in peer review</a:t>
            </a:r>
          </a:p>
        </p:txBody>
      </p:sp>
    </p:spTree>
    <p:extLst>
      <p:ext uri="{BB962C8B-B14F-4D97-AF65-F5344CB8AC3E}">
        <p14:creationId xmlns:p14="http://schemas.microsoft.com/office/powerpoint/2010/main" val="300296843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itle 1"/>
          <p:cNvSpPr txBox="1">
            <a:spLocks noGrp="1"/>
          </p:cNvSpPr>
          <p:nvPr>
            <p:ph type="title"/>
          </p:nvPr>
        </p:nvSpPr>
        <p:spPr>
          <a:prstGeom prst="rect">
            <a:avLst/>
          </a:prstGeom>
        </p:spPr>
        <p:txBody>
          <a:bodyPr/>
          <a:lstStyle/>
          <a:p>
            <a:r>
              <a:t>Code review: example on pull request</a:t>
            </a:r>
          </a:p>
        </p:txBody>
      </p:sp>
      <p:pic>
        <p:nvPicPr>
          <p:cNvPr id="222" name="Image" descr="Image"/>
          <p:cNvPicPr>
            <a:picLocks noChangeAspect="1"/>
          </p:cNvPicPr>
          <p:nvPr/>
        </p:nvPicPr>
        <p:blipFill>
          <a:blip r:embed="rId3"/>
          <a:stretch>
            <a:fillRect/>
          </a:stretch>
        </p:blipFill>
        <p:spPr>
          <a:xfrm>
            <a:off x="7934512" y="1579995"/>
            <a:ext cx="16366799" cy="12767819"/>
          </a:xfrm>
          <a:prstGeom prst="rect">
            <a:avLst/>
          </a:prstGeom>
          <a:ln w="12700">
            <a:miter lim="400000"/>
          </a:ln>
        </p:spPr>
      </p:pic>
    </p:spTree>
    <p:extLst>
      <p:ext uri="{BB962C8B-B14F-4D97-AF65-F5344CB8AC3E}">
        <p14:creationId xmlns:p14="http://schemas.microsoft.com/office/powerpoint/2010/main" val="39593862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ontinuous Development"/>
          <p:cNvSpPr txBox="1">
            <a:spLocks noGrp="1"/>
          </p:cNvSpPr>
          <p:nvPr>
            <p:ph type="title"/>
          </p:nvPr>
        </p:nvSpPr>
        <p:spPr>
          <a:xfrm>
            <a:off x="326599" y="0"/>
            <a:ext cx="23730801" cy="1507524"/>
          </a:xfrm>
          <a:prstGeom prst="rect">
            <a:avLst/>
          </a:prstGeom>
        </p:spPr>
        <p:txBody>
          <a:bodyPr/>
          <a:lstStyle/>
          <a:p>
            <a:r>
              <a:rPr lang="en-US" dirty="0"/>
              <a:t>CD/CI improves code quality and dev velocity</a:t>
            </a:r>
            <a:endParaRPr dirty="0"/>
          </a:p>
        </p:txBody>
      </p:sp>
      <p:sp>
        <p:nvSpPr>
          <p:cNvPr id="40" name="Improving quality &amp; velocity with frequent, fast feedback loops"/>
          <p:cNvSpPr txBox="1">
            <a:spLocks noGrp="1"/>
          </p:cNvSpPr>
          <p:nvPr>
            <p:ph type="body" sz="quarter" idx="1"/>
          </p:nvPr>
        </p:nvSpPr>
        <p:spPr>
          <a:xfrm>
            <a:off x="381601" y="2174789"/>
            <a:ext cx="23620798" cy="8328975"/>
          </a:xfrm>
          <a:prstGeom prst="rect">
            <a:avLst/>
          </a:prstGeom>
        </p:spPr>
        <p:txBody>
          <a:bodyPr>
            <a:normAutofit/>
          </a:bodyPr>
          <a:lstStyle/>
          <a:p>
            <a:pPr marL="1714500" lvl="1" indent="-685800">
              <a:buFont typeface="Arial" panose="020B0604020202020204" pitchFamily="34" charset="0"/>
              <a:buChar char="•"/>
            </a:pPr>
            <a:r>
              <a:rPr lang="en-US" sz="5400" dirty="0"/>
              <a:t>Perform frequent integrations with entire codebase </a:t>
            </a:r>
          </a:p>
          <a:p>
            <a:pPr marL="1714500" lvl="1" indent="-685800">
              <a:buFont typeface="Arial" panose="020B0604020202020204" pitchFamily="34" charset="0"/>
              <a:buChar char="•"/>
            </a:pPr>
            <a:r>
              <a:rPr lang="en-US" sz="5400" dirty="0"/>
              <a:t>Run integration scale tests frequently </a:t>
            </a:r>
          </a:p>
          <a:p>
            <a:pPr marL="1714500" lvl="1" indent="-685800">
              <a:buFont typeface="Arial" panose="020B0604020202020204" pitchFamily="34" charset="0"/>
              <a:buChar char="•"/>
            </a:pPr>
            <a:r>
              <a:rPr lang="en-US" sz="5400" dirty="0"/>
              <a:t>Deploy frequently and monitor</a:t>
            </a:r>
          </a:p>
          <a:p>
            <a:pPr marL="1714500" lvl="1" indent="-685800">
              <a:buFont typeface="Arial" panose="020B0604020202020204" pitchFamily="34" charset="0"/>
              <a:buChar char="•"/>
            </a:pPr>
            <a:endParaRPr sz="5400" dirty="0"/>
          </a:p>
        </p:txBody>
      </p:sp>
      <p:pic>
        <p:nvPicPr>
          <p:cNvPr id="6" name="Picture 5" descr="Image showing different stages of software development">
            <a:extLst>
              <a:ext uri="{FF2B5EF4-FFF2-40B4-BE49-F238E27FC236}">
                <a16:creationId xmlns:a16="http://schemas.microsoft.com/office/drawing/2014/main" id="{5919E473-ECFE-1B87-D06D-E7D5DA5C2A37}"/>
              </a:ext>
            </a:extLst>
          </p:cNvPr>
          <p:cNvPicPr>
            <a:picLocks noChangeAspect="1"/>
          </p:cNvPicPr>
          <p:nvPr/>
        </p:nvPicPr>
        <p:blipFill>
          <a:blip r:embed="rId3"/>
          <a:stretch>
            <a:fillRect/>
          </a:stretch>
        </p:blipFill>
        <p:spPr>
          <a:xfrm>
            <a:off x="2819399" y="5532351"/>
            <a:ext cx="18745200" cy="700087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Title 1"/>
          <p:cNvSpPr txBox="1">
            <a:spLocks noGrp="1"/>
          </p:cNvSpPr>
          <p:nvPr>
            <p:ph type="title"/>
          </p:nvPr>
        </p:nvSpPr>
        <p:spPr>
          <a:prstGeom prst="rect">
            <a:avLst/>
          </a:prstGeom>
        </p:spPr>
        <p:txBody>
          <a:bodyPr/>
          <a:lstStyle/>
          <a:p>
            <a:r>
              <a:rPr dirty="0"/>
              <a:t>Code </a:t>
            </a:r>
            <a:r>
              <a:rPr lang="en-US" dirty="0"/>
              <a:t>r</a:t>
            </a:r>
            <a:r>
              <a:rPr dirty="0"/>
              <a:t>eviews and Programmer’s Ego</a:t>
            </a:r>
          </a:p>
        </p:txBody>
      </p:sp>
      <p:sp>
        <p:nvSpPr>
          <p:cNvPr id="230" name="Content Placeholder 2"/>
          <p:cNvSpPr txBox="1">
            <a:spLocks noGrp="1"/>
          </p:cNvSpPr>
          <p:nvPr>
            <p:ph type="body" idx="1"/>
          </p:nvPr>
        </p:nvSpPr>
        <p:spPr>
          <a:prstGeom prst="rect">
            <a:avLst/>
          </a:prstGeom>
        </p:spPr>
        <p:txBody>
          <a:bodyPr/>
          <a:lstStyle/>
          <a:p>
            <a:r>
              <a:rPr dirty="0"/>
              <a:t>Remember:</a:t>
            </a:r>
          </a:p>
          <a:p>
            <a:pPr lvl="1">
              <a:buFont typeface="Arial" panose="020B0604020202020204" pitchFamily="34" charset="0"/>
              <a:buChar char="•"/>
            </a:pPr>
            <a:r>
              <a:rPr sz="4400" dirty="0"/>
              <a:t>Code review means someone’s looking over your work </a:t>
            </a:r>
          </a:p>
          <a:p>
            <a:pPr lvl="1">
              <a:buFont typeface="Arial" panose="020B0604020202020204" pitchFamily="34" charset="0"/>
              <a:buChar char="•"/>
            </a:pPr>
            <a:r>
              <a:rPr sz="4400" dirty="0"/>
              <a:t>You might have some attachment to it</a:t>
            </a:r>
          </a:p>
          <a:p>
            <a:pPr lvl="1">
              <a:buFont typeface="Arial" panose="020B0604020202020204" pitchFamily="34" charset="0"/>
              <a:buChar char="•"/>
            </a:pPr>
            <a:r>
              <a:rPr sz="4400" dirty="0"/>
              <a:t>Criticisms: sometimes hard not to take personally</a:t>
            </a:r>
          </a:p>
          <a:p>
            <a:pPr lvl="1">
              <a:buFont typeface="Arial" panose="020B0604020202020204" pitchFamily="34" charset="0"/>
              <a:buChar char="•"/>
            </a:pPr>
            <a:r>
              <a:rPr sz="4400" dirty="0"/>
              <a:t>Acknowledge a criticism and move on</a:t>
            </a:r>
          </a:p>
          <a:p>
            <a:pPr lvl="1">
              <a:buFont typeface="Arial" panose="020B0604020202020204" pitchFamily="34" charset="0"/>
              <a:buChar char="•"/>
            </a:pPr>
            <a:r>
              <a:rPr sz="4400" dirty="0"/>
              <a:t>Acknowledgment doesn’t imply that the author agrees with the content of the criticism </a:t>
            </a:r>
          </a:p>
          <a:p>
            <a:pPr lvl="1">
              <a:buFont typeface="Arial" panose="020B0604020202020204" pitchFamily="34" charset="0"/>
              <a:buChar char="•"/>
            </a:pPr>
            <a:r>
              <a:rPr sz="4400" dirty="0"/>
              <a:t>The review is not about you, the goal is to improve code</a:t>
            </a:r>
          </a:p>
        </p:txBody>
      </p:sp>
    </p:spTree>
    <p:extLst>
      <p:ext uri="{BB962C8B-B14F-4D97-AF65-F5344CB8AC3E}">
        <p14:creationId xmlns:p14="http://schemas.microsoft.com/office/powerpoint/2010/main" val="249192460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r>
              <a:rPr dirty="0"/>
              <a:t>Module 14</a:t>
            </a:r>
            <a:r>
              <a:rPr lang="en-US" dirty="0"/>
              <a:t>.3: Continuous Deployment</a:t>
            </a:r>
            <a:endParaRPr dirty="0"/>
          </a:p>
        </p:txBody>
      </p:sp>
      <p:sp>
        <p:nvSpPr>
          <p:cNvPr id="4" name="Text Placeholder 3">
            <a:extLst>
              <a:ext uri="{FF2B5EF4-FFF2-40B4-BE49-F238E27FC236}">
                <a16:creationId xmlns:a16="http://schemas.microsoft.com/office/drawing/2014/main" id="{3C403561-4505-02CE-92AE-1C466DB921D1}"/>
              </a:ext>
            </a:extLst>
          </p:cNvPr>
          <p:cNvSpPr>
            <a:spLocks noGrp="1"/>
          </p:cNvSpPr>
          <p:nvPr>
            <p:ph type="body" sz="half" idx="1"/>
          </p:nvPr>
        </p:nvSpPr>
        <p:spPr/>
        <p:txBody>
          <a:bodyPr/>
          <a:lstStyle/>
          <a:p>
            <a:endParaRPr lang="en-US"/>
          </a:p>
        </p:txBody>
      </p:sp>
    </p:spTree>
    <p:extLst>
      <p:ext uri="{BB962C8B-B14F-4D97-AF65-F5344CB8AC3E}">
        <p14:creationId xmlns:p14="http://schemas.microsoft.com/office/powerpoint/2010/main" val="62320982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Continuous Delivery"/>
          <p:cNvSpPr txBox="1">
            <a:spLocks noGrp="1"/>
          </p:cNvSpPr>
          <p:nvPr>
            <p:ph type="title"/>
          </p:nvPr>
        </p:nvSpPr>
        <p:spPr>
          <a:prstGeom prst="rect">
            <a:avLst/>
          </a:prstGeom>
        </p:spPr>
        <p:txBody>
          <a:bodyPr/>
          <a:lstStyle/>
          <a:p>
            <a:r>
              <a:t>Continuous Delivery</a:t>
            </a:r>
          </a:p>
        </p:txBody>
      </p:sp>
      <p:sp>
        <p:nvSpPr>
          <p:cNvPr id="265" name="“Faster is safer”: Key values of continuous delivery"/>
          <p:cNvSpPr txBox="1">
            <a:spLocks noGrp="1"/>
          </p:cNvSpPr>
          <p:nvPr>
            <p:ph type="body" idx="1"/>
          </p:nvPr>
        </p:nvSpPr>
        <p:spPr>
          <a:prstGeom prst="rect">
            <a:avLst/>
          </a:prstGeom>
        </p:spPr>
        <p:txBody>
          <a:bodyPr/>
          <a:lstStyle/>
          <a:p>
            <a:r>
              <a:rPr dirty="0"/>
              <a:t>“Faster is safer”: Key values of continuous delivery</a:t>
            </a:r>
          </a:p>
          <a:p>
            <a:pPr lvl="1">
              <a:buFont typeface="Arial" panose="020B0604020202020204" pitchFamily="34" charset="0"/>
              <a:buChar char="•"/>
            </a:pPr>
            <a:r>
              <a:rPr sz="4400" dirty="0"/>
              <a:t>Release frequently, in small batches</a:t>
            </a:r>
          </a:p>
          <a:p>
            <a:pPr lvl="1">
              <a:buFont typeface="Arial" panose="020B0604020202020204" pitchFamily="34" charset="0"/>
              <a:buChar char="•"/>
            </a:pPr>
            <a:r>
              <a:rPr sz="4400" dirty="0"/>
              <a:t>Maintain key performance indicators to evaluate the impact of updates</a:t>
            </a:r>
          </a:p>
          <a:p>
            <a:pPr lvl="1">
              <a:buFont typeface="Arial" panose="020B0604020202020204" pitchFamily="34" charset="0"/>
              <a:buChar char="•"/>
            </a:pPr>
            <a:r>
              <a:rPr sz="4400" dirty="0"/>
              <a:t>Phase roll-outs</a:t>
            </a:r>
          </a:p>
          <a:p>
            <a:pPr lvl="1">
              <a:buFont typeface="Arial" panose="020B0604020202020204" pitchFamily="34" charset="0"/>
              <a:buChar char="•"/>
            </a:pPr>
            <a:r>
              <a:rPr sz="4400" dirty="0"/>
              <a:t>Evaluate business impact of new features</a:t>
            </a:r>
          </a:p>
        </p:txBody>
      </p:sp>
      <p:pic>
        <p:nvPicPr>
          <p:cNvPr id="4" name="Picture 3">
            <a:extLst>
              <a:ext uri="{FF2B5EF4-FFF2-40B4-BE49-F238E27FC236}">
                <a16:creationId xmlns:a16="http://schemas.microsoft.com/office/drawing/2014/main" id="{24B59817-0EFB-CA3E-25B1-FDB0E4437AA5}"/>
              </a:ext>
            </a:extLst>
          </p:cNvPr>
          <p:cNvPicPr>
            <a:picLocks noChangeAspect="1"/>
          </p:cNvPicPr>
          <p:nvPr/>
        </p:nvPicPr>
        <p:blipFill>
          <a:blip r:embed="rId3"/>
          <a:stretch>
            <a:fillRect/>
          </a:stretch>
        </p:blipFill>
        <p:spPr>
          <a:xfrm>
            <a:off x="4130212" y="5643562"/>
            <a:ext cx="16123576" cy="7894018"/>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Staging Environments"/>
          <p:cNvSpPr txBox="1">
            <a:spLocks noGrp="1"/>
          </p:cNvSpPr>
          <p:nvPr>
            <p:ph type="title"/>
          </p:nvPr>
        </p:nvSpPr>
        <p:spPr>
          <a:prstGeom prst="rect">
            <a:avLst/>
          </a:prstGeom>
        </p:spPr>
        <p:txBody>
          <a:bodyPr/>
          <a:lstStyle/>
          <a:p>
            <a:r>
              <a:t>Staging environments</a:t>
            </a:r>
          </a:p>
        </p:txBody>
      </p:sp>
      <p:sp>
        <p:nvSpPr>
          <p:cNvPr id="270" name="Enabling Continuous Delivery"/>
          <p:cNvSpPr txBox="1">
            <a:spLocks noGrp="1"/>
          </p:cNvSpPr>
          <p:nvPr>
            <p:ph type="body" idx="1"/>
          </p:nvPr>
        </p:nvSpPr>
        <p:spPr>
          <a:prstGeom prst="rect">
            <a:avLst/>
          </a:prstGeom>
        </p:spPr>
        <p:txBody>
          <a:bodyPr/>
          <a:lstStyle/>
          <a:p>
            <a:r>
              <a:rPr dirty="0"/>
              <a:t>Enabling Continuous Delivery</a:t>
            </a:r>
          </a:p>
          <a:p>
            <a:r>
              <a:rPr dirty="0"/>
              <a:t>As software gets more complex with more dependencies, it's impossible to simulate the whole when testing</a:t>
            </a:r>
          </a:p>
          <a:p>
            <a:r>
              <a:rPr dirty="0"/>
              <a:t>Idea: Deploy to a complete production-like environment, but don't have all use it</a:t>
            </a:r>
          </a:p>
          <a:p>
            <a:r>
              <a:rPr dirty="0"/>
              <a:t>Examples:</a:t>
            </a:r>
          </a:p>
          <a:p>
            <a:pPr lvl="1">
              <a:buFont typeface="Arial" panose="020B0604020202020204" pitchFamily="34" charset="0"/>
              <a:buChar char="•"/>
            </a:pPr>
            <a:r>
              <a:rPr sz="4400" dirty="0"/>
              <a:t>“Eat your own dogfood”</a:t>
            </a:r>
          </a:p>
          <a:p>
            <a:pPr lvl="1">
              <a:buFont typeface="Arial" panose="020B0604020202020204" pitchFamily="34" charset="0"/>
              <a:buChar char="•"/>
            </a:pPr>
            <a:r>
              <a:rPr sz="4400" dirty="0"/>
              <a:t>Beta/Alpha testers</a:t>
            </a:r>
          </a:p>
          <a:p>
            <a:r>
              <a:rPr dirty="0"/>
              <a:t>Lower risk if a problem occurs in staging than in production</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st-Stage-Production"/>
          <p:cNvSpPr txBox="1">
            <a:spLocks noGrp="1"/>
          </p:cNvSpPr>
          <p:nvPr>
            <p:ph type="title"/>
          </p:nvPr>
        </p:nvSpPr>
        <p:spPr>
          <a:prstGeom prst="rect">
            <a:avLst/>
          </a:prstGeom>
        </p:spPr>
        <p:txBody>
          <a:bodyPr/>
          <a:lstStyle/>
          <a:p>
            <a:r>
              <a:t>Test-Stage-Production</a:t>
            </a:r>
          </a:p>
        </p:txBody>
      </p:sp>
      <p:sp>
        <p:nvSpPr>
          <p:cNvPr id="275" name="Continuous Delivery in Action"/>
          <p:cNvSpPr txBox="1">
            <a:spLocks noGrp="1"/>
          </p:cNvSpPr>
          <p:nvPr>
            <p:ph type="body" idx="1"/>
          </p:nvPr>
        </p:nvSpPr>
        <p:spPr>
          <a:prstGeom prst="rect">
            <a:avLst/>
          </a:prstGeom>
        </p:spPr>
        <p:txBody>
          <a:bodyPr/>
          <a:lstStyle/>
          <a:p>
            <a:r>
              <a:t>Continuous Delivery in Action</a:t>
            </a:r>
          </a:p>
        </p:txBody>
      </p:sp>
      <p:grpSp>
        <p:nvGrpSpPr>
          <p:cNvPr id="278" name="Testing Environment"/>
          <p:cNvGrpSpPr/>
          <p:nvPr/>
        </p:nvGrpSpPr>
        <p:grpSpPr>
          <a:xfrm>
            <a:off x="3447840" y="7423424"/>
            <a:ext cx="2577810" cy="3170220"/>
            <a:chOff x="0" y="0"/>
            <a:chExt cx="2577809" cy="3170218"/>
          </a:xfrm>
        </p:grpSpPr>
        <p:sp>
          <p:nvSpPr>
            <p:cNvPr id="276" name="Rectangle"/>
            <p:cNvSpPr/>
            <p:nvPr/>
          </p:nvSpPr>
          <p:spPr>
            <a:xfrm>
              <a:off x="0" y="0"/>
              <a:ext cx="2577810"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77" name="Testing Environment"/>
            <p:cNvSpPr txBox="1"/>
            <p:nvPr/>
          </p:nvSpPr>
          <p:spPr>
            <a:xfrm>
              <a:off x="0" y="0"/>
              <a:ext cx="2577810" cy="1108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Testing Environment</a:t>
              </a:r>
            </a:p>
          </p:txBody>
        </p:sp>
      </p:grpSp>
      <p:grpSp>
        <p:nvGrpSpPr>
          <p:cNvPr id="281" name="Staging Environment"/>
          <p:cNvGrpSpPr/>
          <p:nvPr/>
        </p:nvGrpSpPr>
        <p:grpSpPr>
          <a:xfrm>
            <a:off x="7293642" y="7423424"/>
            <a:ext cx="4150266" cy="3170220"/>
            <a:chOff x="0" y="0"/>
            <a:chExt cx="4150264" cy="3170218"/>
          </a:xfrm>
        </p:grpSpPr>
        <p:sp>
          <p:nvSpPr>
            <p:cNvPr id="279" name="Rectangle"/>
            <p:cNvSpPr/>
            <p:nvPr/>
          </p:nvSpPr>
          <p:spPr>
            <a:xfrm>
              <a:off x="0" y="0"/>
              <a:ext cx="4150266"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0" name="Staging Environment"/>
            <p:cNvSpPr txBox="1"/>
            <p:nvPr/>
          </p:nvSpPr>
          <p:spPr>
            <a:xfrm>
              <a:off x="0" y="0"/>
              <a:ext cx="4150266"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Staging Environment</a:t>
              </a:r>
            </a:p>
          </p:txBody>
        </p:sp>
      </p:grpSp>
      <p:grpSp>
        <p:nvGrpSpPr>
          <p:cNvPr id="284" name="Production Environment"/>
          <p:cNvGrpSpPr/>
          <p:nvPr/>
        </p:nvGrpSpPr>
        <p:grpSpPr>
          <a:xfrm>
            <a:off x="12269750" y="7423424"/>
            <a:ext cx="8256633" cy="3170220"/>
            <a:chOff x="0" y="0"/>
            <a:chExt cx="8256632" cy="3170218"/>
          </a:xfrm>
        </p:grpSpPr>
        <p:sp>
          <p:nvSpPr>
            <p:cNvPr id="282" name="Rectangle"/>
            <p:cNvSpPr/>
            <p:nvPr/>
          </p:nvSpPr>
          <p:spPr>
            <a:xfrm>
              <a:off x="-1" y="0"/>
              <a:ext cx="8256634" cy="3170219"/>
            </a:xfrm>
            <a:prstGeom prst="rect">
              <a:avLst/>
            </a:prstGeom>
            <a:solidFill>
              <a:srgbClr val="516D7C"/>
            </a:solidFill>
            <a:ln w="12700" cap="flat">
              <a:noFill/>
              <a:miter lim="400000"/>
            </a:ln>
            <a:effectLst>
              <a:outerShdw blurRad="50800" dist="25400" dir="5400000" rotWithShape="0">
                <a:srgbClr val="000000">
                  <a:alpha val="50000"/>
                </a:srgbClr>
              </a:outerShdw>
            </a:effectLst>
          </p:spPr>
          <p:txBody>
            <a:bodyPr wrap="square" lIns="50800" tIns="50800" rIns="50800" bIns="50800" numCol="1" anchor="t">
              <a:noAutofit/>
            </a:bodyPr>
            <a:lstStyle/>
            <a:p>
              <a:pPr algn="ctr" defTabSz="821529">
                <a:defRPr sz="3200">
                  <a:solidFill>
                    <a:srgbClr val="FFFFFF"/>
                  </a:solidFill>
                  <a:latin typeface="Helvetica Light"/>
                  <a:ea typeface="Helvetica Light"/>
                  <a:cs typeface="Helvetica Light"/>
                  <a:sym typeface="Helvetica Light"/>
                </a:defRPr>
              </a:pPr>
              <a:endParaRPr/>
            </a:p>
          </p:txBody>
        </p:sp>
        <p:sp>
          <p:nvSpPr>
            <p:cNvPr id="283" name="Production Environment"/>
            <p:cNvSpPr txBox="1"/>
            <p:nvPr/>
          </p:nvSpPr>
          <p:spPr>
            <a:xfrm>
              <a:off x="-1" y="0"/>
              <a:ext cx="8256634" cy="6254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5" tIns="71435" rIns="71435" bIns="71435" numCol="1" anchor="t">
              <a:spAutoFit/>
            </a:bodyPr>
            <a:lstStyle>
              <a:lvl1pPr algn="ctr" defTabSz="821529">
                <a:defRPr sz="3200">
                  <a:solidFill>
                    <a:srgbClr val="FFFFFF"/>
                  </a:solidFill>
                  <a:latin typeface="Helvetica Light"/>
                  <a:ea typeface="Helvetica Light"/>
                  <a:cs typeface="Helvetica Light"/>
                  <a:sym typeface="Helvetica Light"/>
                </a:defRPr>
              </a:lvl1pPr>
            </a:lstStyle>
            <a:p>
              <a:r>
                <a:t>Production Environment</a:t>
              </a:r>
            </a:p>
          </p:txBody>
        </p:sp>
      </p:grpSp>
      <p:sp>
        <p:nvSpPr>
          <p:cNvPr id="285" name="Line"/>
          <p:cNvSpPr/>
          <p:nvPr/>
        </p:nvSpPr>
        <p:spPr>
          <a:xfrm>
            <a:off x="4736743" y="5578047"/>
            <a:ext cx="3" cy="176910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6" name="Beta/Dogfooding"/>
          <p:cNvSpPr txBox="1"/>
          <p:nvPr/>
        </p:nvSpPr>
        <p:spPr>
          <a:xfrm>
            <a:off x="7105136" y="4925273"/>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Beta/Dogfooding</a:t>
            </a:r>
          </a:p>
        </p:txBody>
      </p:sp>
      <p:sp>
        <p:nvSpPr>
          <p:cNvPr id="287" name="Line"/>
          <p:cNvSpPr/>
          <p:nvPr/>
        </p:nvSpPr>
        <p:spPr>
          <a:xfrm>
            <a:off x="16034862" y="5688595"/>
            <a:ext cx="3" cy="172662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88" name="User Requests"/>
          <p:cNvSpPr txBox="1"/>
          <p:nvPr/>
        </p:nvSpPr>
        <p:spPr>
          <a:xfrm>
            <a:off x="13771226" y="5077570"/>
            <a:ext cx="4527277"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User Requests</a:t>
            </a:r>
          </a:p>
        </p:txBody>
      </p:sp>
      <p:sp>
        <p:nvSpPr>
          <p:cNvPr id="289" name="Line"/>
          <p:cNvSpPr/>
          <p:nvPr/>
        </p:nvSpPr>
        <p:spPr>
          <a:xfrm>
            <a:off x="9368773" y="5712518"/>
            <a:ext cx="2" cy="1678784"/>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290" name="Developer Environments"/>
          <p:cNvSpPr txBox="1"/>
          <p:nvPr/>
        </p:nvSpPr>
        <p:spPr>
          <a:xfrm>
            <a:off x="2473106" y="4511035"/>
            <a:ext cx="4527277" cy="1184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400" b="1"/>
            </a:lvl1pPr>
          </a:lstStyle>
          <a:p>
            <a:r>
              <a:t>Developer Environments</a:t>
            </a:r>
          </a:p>
        </p:txBody>
      </p:sp>
      <p:pic>
        <p:nvPicPr>
          <p:cNvPr id="291" name="Image" descr="Image"/>
          <p:cNvPicPr>
            <a:picLocks noChangeAspect="1"/>
          </p:cNvPicPr>
          <p:nvPr/>
        </p:nvPicPr>
        <p:blipFill>
          <a:blip r:embed="rId3"/>
          <a:stretch>
            <a:fillRect/>
          </a:stretch>
        </p:blipFill>
        <p:spPr>
          <a:xfrm>
            <a:off x="3524027" y="9129358"/>
            <a:ext cx="2425434" cy="252360"/>
          </a:xfrm>
          <a:prstGeom prst="rect">
            <a:avLst/>
          </a:prstGeom>
          <a:ln w="12700">
            <a:miter lim="400000"/>
          </a:ln>
        </p:spPr>
      </p:pic>
      <p:pic>
        <p:nvPicPr>
          <p:cNvPr id="292" name="Image" descr="Image"/>
          <p:cNvPicPr>
            <a:picLocks noChangeAspect="1"/>
          </p:cNvPicPr>
          <p:nvPr/>
        </p:nvPicPr>
        <p:blipFill>
          <a:blip r:embed="rId3"/>
          <a:stretch>
            <a:fillRect/>
          </a:stretch>
        </p:blipFill>
        <p:spPr>
          <a:xfrm>
            <a:off x="8156057" y="8334026"/>
            <a:ext cx="2425434" cy="252360"/>
          </a:xfrm>
          <a:prstGeom prst="rect">
            <a:avLst/>
          </a:prstGeom>
          <a:ln w="12700">
            <a:miter lim="400000"/>
          </a:ln>
        </p:spPr>
      </p:pic>
      <p:pic>
        <p:nvPicPr>
          <p:cNvPr id="293" name="Image" descr="Image"/>
          <p:cNvPicPr>
            <a:picLocks noChangeAspect="1"/>
          </p:cNvPicPr>
          <p:nvPr/>
        </p:nvPicPr>
        <p:blipFill>
          <a:blip r:embed="rId3"/>
          <a:stretch>
            <a:fillRect/>
          </a:stretch>
        </p:blipFill>
        <p:spPr>
          <a:xfrm>
            <a:off x="8156057" y="8864247"/>
            <a:ext cx="2425434" cy="252360"/>
          </a:xfrm>
          <a:prstGeom prst="rect">
            <a:avLst/>
          </a:prstGeom>
          <a:ln w="12700">
            <a:miter lim="400000"/>
          </a:ln>
        </p:spPr>
      </p:pic>
      <p:pic>
        <p:nvPicPr>
          <p:cNvPr id="294" name="Image" descr="Image"/>
          <p:cNvPicPr>
            <a:picLocks noChangeAspect="1"/>
          </p:cNvPicPr>
          <p:nvPr/>
        </p:nvPicPr>
        <p:blipFill>
          <a:blip r:embed="rId3"/>
          <a:stretch>
            <a:fillRect/>
          </a:stretch>
        </p:blipFill>
        <p:spPr>
          <a:xfrm>
            <a:off x="8156057" y="9394468"/>
            <a:ext cx="2425434" cy="252360"/>
          </a:xfrm>
          <a:prstGeom prst="rect">
            <a:avLst/>
          </a:prstGeom>
          <a:ln w="12700">
            <a:miter lim="400000"/>
          </a:ln>
        </p:spPr>
      </p:pic>
      <p:pic>
        <p:nvPicPr>
          <p:cNvPr id="295" name="Image" descr="Image"/>
          <p:cNvPicPr>
            <a:picLocks noChangeAspect="1"/>
          </p:cNvPicPr>
          <p:nvPr/>
        </p:nvPicPr>
        <p:blipFill>
          <a:blip r:embed="rId3"/>
          <a:stretch>
            <a:fillRect/>
          </a:stretch>
        </p:blipFill>
        <p:spPr>
          <a:xfrm>
            <a:off x="8156057" y="9924689"/>
            <a:ext cx="2425434" cy="252360"/>
          </a:xfrm>
          <a:prstGeom prst="rect">
            <a:avLst/>
          </a:prstGeom>
          <a:ln w="12700">
            <a:miter lim="400000"/>
          </a:ln>
        </p:spPr>
      </p:pic>
      <p:pic>
        <p:nvPicPr>
          <p:cNvPr id="296" name="Image" descr="Image"/>
          <p:cNvPicPr>
            <a:picLocks noChangeAspect="1"/>
          </p:cNvPicPr>
          <p:nvPr/>
        </p:nvPicPr>
        <p:blipFill>
          <a:blip r:embed="rId3"/>
          <a:stretch>
            <a:fillRect/>
          </a:stretch>
        </p:blipFill>
        <p:spPr>
          <a:xfrm>
            <a:off x="12476533" y="8334026"/>
            <a:ext cx="2425434" cy="252360"/>
          </a:xfrm>
          <a:prstGeom prst="rect">
            <a:avLst/>
          </a:prstGeom>
          <a:ln w="12700">
            <a:miter lim="400000"/>
          </a:ln>
        </p:spPr>
      </p:pic>
      <p:pic>
        <p:nvPicPr>
          <p:cNvPr id="297" name="Image" descr="Image"/>
          <p:cNvPicPr>
            <a:picLocks noChangeAspect="1"/>
          </p:cNvPicPr>
          <p:nvPr/>
        </p:nvPicPr>
        <p:blipFill>
          <a:blip r:embed="rId3"/>
          <a:stretch>
            <a:fillRect/>
          </a:stretch>
        </p:blipFill>
        <p:spPr>
          <a:xfrm>
            <a:off x="12476533" y="8864247"/>
            <a:ext cx="2425434" cy="252360"/>
          </a:xfrm>
          <a:prstGeom prst="rect">
            <a:avLst/>
          </a:prstGeom>
          <a:ln w="12700">
            <a:miter lim="400000"/>
          </a:ln>
        </p:spPr>
      </p:pic>
      <p:pic>
        <p:nvPicPr>
          <p:cNvPr id="298" name="Image" descr="Image"/>
          <p:cNvPicPr>
            <a:picLocks noChangeAspect="1"/>
          </p:cNvPicPr>
          <p:nvPr/>
        </p:nvPicPr>
        <p:blipFill>
          <a:blip r:embed="rId3"/>
          <a:stretch>
            <a:fillRect/>
          </a:stretch>
        </p:blipFill>
        <p:spPr>
          <a:xfrm>
            <a:off x="12476533" y="9394468"/>
            <a:ext cx="2425434" cy="252360"/>
          </a:xfrm>
          <a:prstGeom prst="rect">
            <a:avLst/>
          </a:prstGeom>
          <a:ln w="12700">
            <a:miter lim="400000"/>
          </a:ln>
        </p:spPr>
      </p:pic>
      <p:pic>
        <p:nvPicPr>
          <p:cNvPr id="299" name="Image" descr="Image"/>
          <p:cNvPicPr>
            <a:picLocks noChangeAspect="1"/>
          </p:cNvPicPr>
          <p:nvPr/>
        </p:nvPicPr>
        <p:blipFill>
          <a:blip r:embed="rId3"/>
          <a:stretch>
            <a:fillRect/>
          </a:stretch>
        </p:blipFill>
        <p:spPr>
          <a:xfrm>
            <a:off x="12476533" y="9924689"/>
            <a:ext cx="2425434" cy="252360"/>
          </a:xfrm>
          <a:prstGeom prst="rect">
            <a:avLst/>
          </a:prstGeom>
          <a:ln w="12700">
            <a:miter lim="400000"/>
          </a:ln>
        </p:spPr>
      </p:pic>
      <p:pic>
        <p:nvPicPr>
          <p:cNvPr id="300" name="Image" descr="Image"/>
          <p:cNvPicPr>
            <a:picLocks noChangeAspect="1"/>
          </p:cNvPicPr>
          <p:nvPr/>
        </p:nvPicPr>
        <p:blipFill>
          <a:blip r:embed="rId3"/>
          <a:stretch>
            <a:fillRect/>
          </a:stretch>
        </p:blipFill>
        <p:spPr>
          <a:xfrm>
            <a:off x="15110345" y="8334026"/>
            <a:ext cx="2425434" cy="252360"/>
          </a:xfrm>
          <a:prstGeom prst="rect">
            <a:avLst/>
          </a:prstGeom>
          <a:ln w="12700">
            <a:miter lim="400000"/>
          </a:ln>
        </p:spPr>
      </p:pic>
      <p:pic>
        <p:nvPicPr>
          <p:cNvPr id="301" name="Image" descr="Image"/>
          <p:cNvPicPr>
            <a:picLocks noChangeAspect="1"/>
          </p:cNvPicPr>
          <p:nvPr/>
        </p:nvPicPr>
        <p:blipFill>
          <a:blip r:embed="rId3"/>
          <a:stretch>
            <a:fillRect/>
          </a:stretch>
        </p:blipFill>
        <p:spPr>
          <a:xfrm>
            <a:off x="15110345" y="8864247"/>
            <a:ext cx="2425434" cy="252360"/>
          </a:xfrm>
          <a:prstGeom prst="rect">
            <a:avLst/>
          </a:prstGeom>
          <a:ln w="12700">
            <a:miter lim="400000"/>
          </a:ln>
        </p:spPr>
      </p:pic>
      <p:pic>
        <p:nvPicPr>
          <p:cNvPr id="302" name="Image" descr="Image"/>
          <p:cNvPicPr>
            <a:picLocks noChangeAspect="1"/>
          </p:cNvPicPr>
          <p:nvPr/>
        </p:nvPicPr>
        <p:blipFill>
          <a:blip r:embed="rId3"/>
          <a:stretch>
            <a:fillRect/>
          </a:stretch>
        </p:blipFill>
        <p:spPr>
          <a:xfrm>
            <a:off x="15110345" y="9394468"/>
            <a:ext cx="2425434" cy="252360"/>
          </a:xfrm>
          <a:prstGeom prst="rect">
            <a:avLst/>
          </a:prstGeom>
          <a:ln w="12700">
            <a:miter lim="400000"/>
          </a:ln>
        </p:spPr>
      </p:pic>
      <p:pic>
        <p:nvPicPr>
          <p:cNvPr id="303" name="Image" descr="Image"/>
          <p:cNvPicPr>
            <a:picLocks noChangeAspect="1"/>
          </p:cNvPicPr>
          <p:nvPr/>
        </p:nvPicPr>
        <p:blipFill>
          <a:blip r:embed="rId3"/>
          <a:stretch>
            <a:fillRect/>
          </a:stretch>
        </p:blipFill>
        <p:spPr>
          <a:xfrm>
            <a:off x="15110345" y="9924689"/>
            <a:ext cx="2425434" cy="252360"/>
          </a:xfrm>
          <a:prstGeom prst="rect">
            <a:avLst/>
          </a:prstGeom>
          <a:ln w="12700">
            <a:miter lim="400000"/>
          </a:ln>
        </p:spPr>
      </p:pic>
      <p:pic>
        <p:nvPicPr>
          <p:cNvPr id="304" name="Image" descr="Image"/>
          <p:cNvPicPr>
            <a:picLocks noChangeAspect="1"/>
          </p:cNvPicPr>
          <p:nvPr/>
        </p:nvPicPr>
        <p:blipFill>
          <a:blip r:embed="rId3"/>
          <a:stretch>
            <a:fillRect/>
          </a:stretch>
        </p:blipFill>
        <p:spPr>
          <a:xfrm>
            <a:off x="17744155" y="8334026"/>
            <a:ext cx="2425434" cy="252360"/>
          </a:xfrm>
          <a:prstGeom prst="rect">
            <a:avLst/>
          </a:prstGeom>
          <a:ln w="12700">
            <a:miter lim="400000"/>
          </a:ln>
        </p:spPr>
      </p:pic>
      <p:pic>
        <p:nvPicPr>
          <p:cNvPr id="305" name="Image" descr="Image"/>
          <p:cNvPicPr>
            <a:picLocks noChangeAspect="1"/>
          </p:cNvPicPr>
          <p:nvPr/>
        </p:nvPicPr>
        <p:blipFill>
          <a:blip r:embed="rId3"/>
          <a:stretch>
            <a:fillRect/>
          </a:stretch>
        </p:blipFill>
        <p:spPr>
          <a:xfrm>
            <a:off x="17744155" y="8864247"/>
            <a:ext cx="2425434" cy="252360"/>
          </a:xfrm>
          <a:prstGeom prst="rect">
            <a:avLst/>
          </a:prstGeom>
          <a:ln w="12700">
            <a:miter lim="400000"/>
          </a:ln>
        </p:spPr>
      </p:pic>
      <p:pic>
        <p:nvPicPr>
          <p:cNvPr id="306" name="Image" descr="Image"/>
          <p:cNvPicPr>
            <a:picLocks noChangeAspect="1"/>
          </p:cNvPicPr>
          <p:nvPr/>
        </p:nvPicPr>
        <p:blipFill>
          <a:blip r:embed="rId3"/>
          <a:stretch>
            <a:fillRect/>
          </a:stretch>
        </p:blipFill>
        <p:spPr>
          <a:xfrm>
            <a:off x="17744155" y="9394468"/>
            <a:ext cx="2425434" cy="252360"/>
          </a:xfrm>
          <a:prstGeom prst="rect">
            <a:avLst/>
          </a:prstGeom>
          <a:ln w="12700">
            <a:miter lim="400000"/>
          </a:ln>
        </p:spPr>
      </p:pic>
      <p:pic>
        <p:nvPicPr>
          <p:cNvPr id="307" name="Image" descr="Image"/>
          <p:cNvPicPr>
            <a:picLocks noChangeAspect="1"/>
          </p:cNvPicPr>
          <p:nvPr/>
        </p:nvPicPr>
        <p:blipFill>
          <a:blip r:embed="rId3"/>
          <a:stretch>
            <a:fillRect/>
          </a:stretch>
        </p:blipFill>
        <p:spPr>
          <a:xfrm>
            <a:off x="17744155" y="9924689"/>
            <a:ext cx="2425434" cy="252360"/>
          </a:xfrm>
          <a:prstGeom prst="rect">
            <a:avLst/>
          </a:prstGeom>
          <a:ln w="12700">
            <a:miter lim="400000"/>
          </a:ln>
        </p:spPr>
      </p:pic>
      <p:sp>
        <p:nvSpPr>
          <p:cNvPr id="308" name="Line"/>
          <p:cNvSpPr/>
          <p:nvPr/>
        </p:nvSpPr>
        <p:spPr>
          <a:xfrm>
            <a:off x="3466716" y="11926172"/>
            <a:ext cx="9374038" cy="1"/>
          </a:xfrm>
          <a:prstGeom prst="line">
            <a:avLst/>
          </a:prstGeom>
          <a:ln w="152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309" name="Revisions are “promoted” towards production"/>
          <p:cNvSpPr txBox="1"/>
          <p:nvPr/>
        </p:nvSpPr>
        <p:spPr>
          <a:xfrm>
            <a:off x="5075215" y="10855866"/>
            <a:ext cx="9656438" cy="6635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400" b="1"/>
            </a:lvl1pPr>
          </a:lstStyle>
          <a:p>
            <a:r>
              <a:t>Revisions are “promoted” towards production</a:t>
            </a:r>
          </a:p>
        </p:txBody>
      </p:sp>
      <p:sp>
        <p:nvSpPr>
          <p:cNvPr id="310" name="Q/A takes place in each stage (including production!)"/>
          <p:cNvSpPr txBox="1"/>
          <p:nvPr/>
        </p:nvSpPr>
        <p:spPr>
          <a:xfrm>
            <a:off x="3413388" y="12239707"/>
            <a:ext cx="12980092"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b="1"/>
            </a:lvl1pPr>
          </a:lstStyle>
          <a:p>
            <a:r>
              <a:t>Q/A takes place in each stage (including production!)</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A/B Deployments with Canaries"/>
          <p:cNvSpPr txBox="1">
            <a:spLocks noGrp="1"/>
          </p:cNvSpPr>
          <p:nvPr>
            <p:ph type="title"/>
          </p:nvPr>
        </p:nvSpPr>
        <p:spPr>
          <a:prstGeom prst="rect">
            <a:avLst/>
          </a:prstGeom>
        </p:spPr>
        <p:txBody>
          <a:bodyPr/>
          <a:lstStyle/>
          <a:p>
            <a:r>
              <a:t>A/B Deployments with Canaries</a:t>
            </a:r>
          </a:p>
        </p:txBody>
      </p:sp>
      <p:sp>
        <p:nvSpPr>
          <p:cNvPr id="315" name="Mitigating risk in continuous delivery"/>
          <p:cNvSpPr txBox="1">
            <a:spLocks noGrp="1"/>
          </p:cNvSpPr>
          <p:nvPr>
            <p:ph type="body" idx="1"/>
          </p:nvPr>
        </p:nvSpPr>
        <p:spPr>
          <a:prstGeom prst="rect">
            <a:avLst/>
          </a:prstGeom>
        </p:spPr>
        <p:txBody>
          <a:bodyPr/>
          <a:lstStyle/>
          <a:p>
            <a:r>
              <a:t>Mitigating risk in continuous delivery</a:t>
            </a:r>
          </a:p>
        </p:txBody>
      </p:sp>
      <p:pic>
        <p:nvPicPr>
          <p:cNvPr id="316" name="Image" descr="Image"/>
          <p:cNvPicPr>
            <a:picLocks noChangeAspect="1"/>
          </p:cNvPicPr>
          <p:nvPr/>
        </p:nvPicPr>
        <p:blipFill>
          <a:blip r:embed="rId3"/>
          <a:stretch>
            <a:fillRect/>
          </a:stretch>
        </p:blipFill>
        <p:spPr>
          <a:xfrm>
            <a:off x="3042158" y="3983123"/>
            <a:ext cx="16954389" cy="6004086"/>
          </a:xfrm>
          <a:prstGeom prst="rect">
            <a:avLst/>
          </a:prstGeom>
          <a:ln w="12700">
            <a:miter lim="400000"/>
          </a:ln>
        </p:spPr>
      </p:pic>
      <p:sp>
        <p:nvSpPr>
          <p:cNvPr id="317" name="Monitor both:…"/>
          <p:cNvSpPr txBox="1"/>
          <p:nvPr/>
        </p:nvSpPr>
        <p:spPr>
          <a:xfrm>
            <a:off x="8972512" y="9958302"/>
            <a:ext cx="9903077" cy="1235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defTabSz="821529">
              <a:defRPr>
                <a:latin typeface="Helvetica Light"/>
                <a:ea typeface="Helvetica Light"/>
                <a:cs typeface="Helvetica Light"/>
                <a:sym typeface="Helvetica Light"/>
              </a:defRPr>
            </a:pPr>
            <a:r>
              <a:t>Monitor both:</a:t>
            </a:r>
          </a:p>
          <a:p>
            <a:pPr defTabSz="821529">
              <a:defRPr>
                <a:latin typeface="Helvetica Light"/>
                <a:ea typeface="Helvetica Light"/>
                <a:cs typeface="Helvetica Light"/>
                <a:sym typeface="Helvetica Light"/>
              </a:defRPr>
            </a:pPr>
            <a:r>
              <a:t>But minimize impact of problems in new version</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Deploying New Code"/>
          <p:cNvSpPr txBox="1">
            <a:spLocks noGrp="1"/>
          </p:cNvSpPr>
          <p:nvPr>
            <p:ph type="title"/>
          </p:nvPr>
        </p:nvSpPr>
        <p:spPr>
          <a:prstGeom prst="rect">
            <a:avLst/>
          </a:prstGeom>
        </p:spPr>
        <p:txBody>
          <a:bodyPr/>
          <a:lstStyle/>
          <a:p>
            <a:r>
              <a:t>Deployment Philosophy: Instagram </a:t>
            </a:r>
          </a:p>
        </p:txBody>
      </p:sp>
      <p:sp>
        <p:nvSpPr>
          <p:cNvPr id="255" name="The best that we can hope for?"/>
          <p:cNvSpPr txBox="1">
            <a:spLocks noGrp="1"/>
          </p:cNvSpPr>
          <p:nvPr>
            <p:ph type="body" idx="1"/>
          </p:nvPr>
        </p:nvSpPr>
        <p:spPr>
          <a:prstGeom prst="rect">
            <a:avLst/>
          </a:prstGeom>
        </p:spPr>
        <p:txBody>
          <a:bodyPr/>
          <a:lstStyle/>
          <a:p>
            <a:r>
              <a:t>“Faster is safer”</a:t>
            </a:r>
          </a:p>
        </p:txBody>
      </p:sp>
      <p:sp>
        <p:nvSpPr>
          <p:cNvPr id="256" name="“If stuff blows up it affects a very small percentage of people”"/>
          <p:cNvSpPr txBox="1"/>
          <p:nvPr/>
        </p:nvSpPr>
        <p:spPr>
          <a:xfrm>
            <a:off x="8255717" y="4611254"/>
            <a:ext cx="14035407" cy="186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L="300875" indent="-131851" defTabSz="2438337">
              <a:lnSpc>
                <a:spcPct val="90000"/>
              </a:lnSpc>
              <a:defRPr sz="6000" spc="-120">
                <a:latin typeface="Helvetica Neue Medium"/>
                <a:ea typeface="Helvetica Neue Medium"/>
                <a:cs typeface="Helvetica Neue Medium"/>
                <a:sym typeface="Helvetica Neue Medium"/>
              </a:defRPr>
            </a:lvl1pPr>
          </a:lstStyle>
          <a:p>
            <a:r>
              <a:t>“If stuff blows up it affects a very small percentage of people”</a:t>
            </a:r>
          </a:p>
        </p:txBody>
      </p:sp>
      <p:pic>
        <p:nvPicPr>
          <p:cNvPr id="257" name="3047642-inline-i-1-do-the-simple-thing-first-the-engineering-behind-instagram.jpg" descr="3047642-inline-i-1-do-the-simple-thing-first-the-engineering-behind-instagram.jpg"/>
          <p:cNvPicPr>
            <a:picLocks noChangeAspect="1"/>
          </p:cNvPicPr>
          <p:nvPr/>
        </p:nvPicPr>
        <p:blipFill>
          <a:blip r:embed="rId3"/>
          <a:stretch>
            <a:fillRect/>
          </a:stretch>
        </p:blipFill>
        <p:spPr>
          <a:xfrm>
            <a:off x="312686" y="4174252"/>
            <a:ext cx="7569203" cy="7581903"/>
          </a:xfrm>
          <a:prstGeom prst="rect">
            <a:avLst/>
          </a:prstGeom>
          <a:ln w="12700">
            <a:miter lim="400000"/>
          </a:ln>
        </p:spPr>
      </p:pic>
      <p:sp>
        <p:nvSpPr>
          <p:cNvPr id="258" name="Instagram cofounder and CTO Mike Krieger"/>
          <p:cNvSpPr txBox="1"/>
          <p:nvPr/>
        </p:nvSpPr>
        <p:spPr>
          <a:xfrm>
            <a:off x="13551436" y="7040849"/>
            <a:ext cx="9646007" cy="6471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b="1">
                <a:latin typeface="Helvetica Neue"/>
                <a:ea typeface="Helvetica Neue"/>
                <a:cs typeface="Helvetica Neue"/>
                <a:sym typeface="Helvetica Neue"/>
              </a:defRPr>
            </a:lvl1pPr>
          </a:lstStyle>
          <a:p>
            <a:r>
              <a:t>Instagram cofounder and CTO Mike Krieger</a:t>
            </a:r>
          </a:p>
        </p:txBody>
      </p:sp>
      <p:sp>
        <p:nvSpPr>
          <p:cNvPr id="259" name="https://www.fastcompany.com/3047642/do-the-simple-thing-first-the-engineering-behind-instagram"/>
          <p:cNvSpPr txBox="1"/>
          <p:nvPr/>
        </p:nvSpPr>
        <p:spPr>
          <a:xfrm>
            <a:off x="5857783" y="12622665"/>
            <a:ext cx="1378244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defTabSz="2438337">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https://www.fastcompany.com/3047642/do-the-simple-thing-first-the-engineering-behind-instagram</a:t>
            </a:r>
          </a:p>
        </p:txBody>
      </p:sp>
      <p:pic>
        <p:nvPicPr>
          <p:cNvPr id="260" name="Image" descr="Image"/>
          <p:cNvPicPr>
            <a:picLocks noChangeAspect="1"/>
          </p:cNvPicPr>
          <p:nvPr/>
        </p:nvPicPr>
        <p:blipFill>
          <a:blip r:embed="rId5"/>
          <a:stretch>
            <a:fillRect/>
          </a:stretch>
        </p:blipFill>
        <p:spPr>
          <a:xfrm>
            <a:off x="8273784" y="7097104"/>
            <a:ext cx="2807054" cy="2558811"/>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Operations Responsibility"/>
          <p:cNvSpPr txBox="1">
            <a:spLocks noGrp="1"/>
          </p:cNvSpPr>
          <p:nvPr>
            <p:ph type="title"/>
          </p:nvPr>
        </p:nvSpPr>
        <p:spPr>
          <a:prstGeom prst="rect">
            <a:avLst/>
          </a:prstGeom>
        </p:spPr>
        <p:txBody>
          <a:bodyPr/>
          <a:lstStyle/>
          <a:p>
            <a:r>
              <a:t>Operations Responsibility </a:t>
            </a:r>
          </a:p>
        </p:txBody>
      </p:sp>
      <p:sp>
        <p:nvSpPr>
          <p:cNvPr id="322" name="DevOps in a slide"/>
          <p:cNvSpPr txBox="1">
            <a:spLocks noGrp="1"/>
          </p:cNvSpPr>
          <p:nvPr>
            <p:ph type="body" idx="1"/>
          </p:nvPr>
        </p:nvSpPr>
        <p:spPr>
          <a:prstGeom prst="rect">
            <a:avLst/>
          </a:prstGeom>
        </p:spPr>
        <p:txBody>
          <a:bodyPr/>
          <a:lstStyle/>
          <a:p>
            <a:r>
              <a:t>DevOps in a slide</a:t>
            </a:r>
          </a:p>
          <a:p>
            <a:r>
              <a:t>Once we deploy, someone has to monitor, make sure it’s running OK, no bugs, etc</a:t>
            </a:r>
          </a:p>
          <a:p>
            <a:r>
              <a:t>Assume 3 environments: Test, Staging, Production</a:t>
            </a:r>
          </a:p>
          <a:p>
            <a:r>
              <a:t>Whose job is it?</a:t>
            </a:r>
          </a:p>
        </p:txBody>
      </p:sp>
      <p:graphicFrame>
        <p:nvGraphicFramePr>
          <p:cNvPr id="323" name="Table"/>
          <p:cNvGraphicFramePr/>
          <p:nvPr/>
        </p:nvGraphicFramePr>
        <p:xfrm>
          <a:off x="4974685" y="9394031"/>
          <a:ext cx="14434629" cy="4027844"/>
        </p:xfrm>
        <a:graphic>
          <a:graphicData uri="http://schemas.openxmlformats.org/drawingml/2006/table">
            <a:tbl>
              <a:tblPr bandRow="1">
                <a:tableStyleId>{4C3C2611-4C71-4FC5-86AE-919BDF0F9419}</a:tableStyleId>
              </a:tblPr>
              <a:tblGrid>
                <a:gridCol w="2070896">
                  <a:extLst>
                    <a:ext uri="{9D8B030D-6E8A-4147-A177-3AD203B41FA5}">
                      <a16:colId xmlns:a16="http://schemas.microsoft.com/office/drawing/2014/main" val="20000"/>
                    </a:ext>
                  </a:extLst>
                </a:gridCol>
                <a:gridCol w="5787321">
                  <a:extLst>
                    <a:ext uri="{9D8B030D-6E8A-4147-A177-3AD203B41FA5}">
                      <a16:colId xmlns:a16="http://schemas.microsoft.com/office/drawing/2014/main" val="20001"/>
                    </a:ext>
                  </a:extLst>
                </a:gridCol>
                <a:gridCol w="6576412">
                  <a:extLst>
                    <a:ext uri="{9D8B030D-6E8A-4147-A177-3AD203B41FA5}">
                      <a16:colId xmlns:a16="http://schemas.microsoft.com/office/drawing/2014/main" val="20002"/>
                    </a:ext>
                  </a:extLst>
                </a:gridCol>
              </a:tblGrid>
              <a:tr h="1006961">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Developers</a:t>
                      </a: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1800"/>
                      </a:pPr>
                      <a:r>
                        <a:rPr sz="3600">
                          <a:latin typeface="Helvetica Light"/>
                          <a:ea typeface="Helvetica Light"/>
                          <a:cs typeface="Helvetica Light"/>
                          <a:sym typeface="Helvetica Light"/>
                        </a:rPr>
                        <a:t>Operators</a:t>
                      </a: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0"/>
                  </a:ext>
                </a:extLst>
              </a:tr>
              <a:tr h="1006961">
                <a:tc>
                  <a:txBody>
                    <a:bodyPr/>
                    <a:lstStyle/>
                    <a:p>
                      <a:pPr algn="ctr" defTabSz="914400">
                        <a:defRPr sz="1800"/>
                      </a:pPr>
                      <a:r>
                        <a:rPr sz="3600">
                          <a:latin typeface="Helvetica Light"/>
                          <a:ea typeface="Helvetica Light"/>
                          <a:cs typeface="Helvetica Light"/>
                          <a:sym typeface="Helvetica Light"/>
                        </a:rPr>
                        <a:t>Waterfall</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1"/>
                  </a:ext>
                </a:extLst>
              </a:tr>
              <a:tr h="1006961">
                <a:tc>
                  <a:txBody>
                    <a:bodyPr/>
                    <a:lstStyle/>
                    <a:p>
                      <a:pPr algn="ctr" defTabSz="914400">
                        <a:defRPr sz="1800"/>
                      </a:pPr>
                      <a:r>
                        <a:rPr sz="3600">
                          <a:latin typeface="Helvetica Light"/>
                          <a:ea typeface="Helvetica Light"/>
                          <a:cs typeface="Helvetica Light"/>
                          <a:sym typeface="Helvetica Light"/>
                        </a:rPr>
                        <a:t>Agile</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FFFFFF"/>
                    </a:solidFill>
                  </a:tcPr>
                </a:tc>
                <a:tc>
                  <a:txBody>
                    <a:bodyPr/>
                    <a:lstStyle/>
                    <a:p>
                      <a:pPr algn="ctr" defTabSz="914400">
                        <a:defRPr sz="3600">
                          <a:latin typeface="Helvetica Light"/>
                          <a:ea typeface="Helvetica Light"/>
                          <a:cs typeface="Helvetica Light"/>
                          <a:sym typeface="Helvetica Light"/>
                        </a:defRPr>
                      </a:pPr>
                      <a:endParaRPr dirty="0"/>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FFFFFF"/>
                    </a:solidFill>
                  </a:tcPr>
                </a:tc>
                <a:extLst>
                  <a:ext uri="{0D108BD9-81ED-4DB2-BD59-A6C34878D82A}">
                    <a16:rowId xmlns:a16="http://schemas.microsoft.com/office/drawing/2014/main" val="10002"/>
                  </a:ext>
                </a:extLst>
              </a:tr>
              <a:tr h="1006961">
                <a:tc>
                  <a:txBody>
                    <a:bodyPr/>
                    <a:lstStyle/>
                    <a:p>
                      <a:pPr algn="ctr" defTabSz="914400">
                        <a:defRPr sz="1800"/>
                      </a:pPr>
                      <a:r>
                        <a:rPr sz="3600">
                          <a:latin typeface="Helvetica Light"/>
                          <a:ea typeface="Helvetica Light"/>
                          <a:cs typeface="Helvetica Light"/>
                          <a:sym typeface="Helvetica Light"/>
                        </a:rPr>
                        <a:t>DevOps</a:t>
                      </a:r>
                    </a:p>
                  </a:txBody>
                  <a:tcPr marL="50800" marR="50800" marT="50800" marB="50800" anchor="ctr" horzOverflow="overflow">
                    <a:lnL w="12700">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a:p>
                  </a:txBody>
                  <a:tcPr marL="50800" marR="50800" marT="50800" marB="50800" anchor="ctr" horzOverflow="overflow">
                    <a:lnL w="12700">
                      <a:solidFill>
                        <a:srgbClr val="3797C6"/>
                      </a:solidFill>
                      <a:miter lim="400000"/>
                    </a:lnL>
                    <a:lnR w="12700">
                      <a:solidFill>
                        <a:srgbClr val="3797C6"/>
                      </a:solidFill>
                      <a:miter lim="400000"/>
                    </a:lnR>
                    <a:lnT w="12700">
                      <a:miter lim="400000"/>
                    </a:lnT>
                    <a:lnB w="12700">
                      <a:miter lim="400000"/>
                    </a:lnB>
                    <a:solidFill>
                      <a:srgbClr val="E3E5E8"/>
                    </a:solidFill>
                  </a:tcPr>
                </a:tc>
                <a:tc>
                  <a:txBody>
                    <a:bodyPr/>
                    <a:lstStyle/>
                    <a:p>
                      <a:pPr algn="ctr" defTabSz="914400">
                        <a:defRPr sz="3600">
                          <a:latin typeface="Helvetica Light"/>
                          <a:ea typeface="Helvetica Light"/>
                          <a:cs typeface="Helvetica Light"/>
                          <a:sym typeface="Helvetica Light"/>
                        </a:defRPr>
                      </a:pPr>
                      <a:endParaRPr dirty="0"/>
                    </a:p>
                  </a:txBody>
                  <a:tcPr marL="50800" marR="50800" marT="50800" marB="50800" anchor="ctr" horzOverflow="overflow">
                    <a:lnL w="12700">
                      <a:solidFill>
                        <a:srgbClr val="3797C6"/>
                      </a:solidFill>
                      <a:miter lim="400000"/>
                    </a:lnL>
                    <a:lnR w="12700">
                      <a:miter lim="400000"/>
                    </a:lnR>
                    <a:lnT w="12700">
                      <a:miter lim="400000"/>
                    </a:lnT>
                    <a:lnB w="12700">
                      <a:miter lim="400000"/>
                    </a:lnB>
                    <a:solidFill>
                      <a:srgbClr val="E3E5E8"/>
                    </a:solidFill>
                  </a:tcPr>
                </a:tc>
                <a:extLst>
                  <a:ext uri="{0D108BD9-81ED-4DB2-BD59-A6C34878D82A}">
                    <a16:rowId xmlns:a16="http://schemas.microsoft.com/office/drawing/2014/main" val="10003"/>
                  </a:ext>
                </a:extLst>
              </a:tr>
            </a:tbl>
          </a:graphicData>
        </a:graphic>
      </p:graphicFrame>
      <p:grpSp>
        <p:nvGrpSpPr>
          <p:cNvPr id="333" name="Group"/>
          <p:cNvGrpSpPr/>
          <p:nvPr/>
        </p:nvGrpSpPr>
        <p:grpSpPr>
          <a:xfrm>
            <a:off x="13653502" y="10340194"/>
            <a:ext cx="5505913" cy="1270007"/>
            <a:chOff x="-1" y="-1"/>
            <a:chExt cx="5505912" cy="1270006"/>
          </a:xfrm>
        </p:grpSpPr>
        <p:grpSp>
          <p:nvGrpSpPr>
            <p:cNvPr id="326" name="Test"/>
            <p:cNvGrpSpPr/>
            <p:nvPr/>
          </p:nvGrpSpPr>
          <p:grpSpPr>
            <a:xfrm>
              <a:off x="-2" y="-2"/>
              <a:ext cx="1270004" cy="1270008"/>
              <a:chOff x="0" y="0"/>
              <a:chExt cx="1270003" cy="1270006"/>
            </a:xfrm>
          </p:grpSpPr>
          <p:sp>
            <p:nvSpPr>
              <p:cNvPr id="324" name="Line"/>
              <p:cNvSpPr/>
              <p:nvPr/>
            </p:nvSpPr>
            <p:spPr>
              <a:xfrm>
                <a:off x="-1" y="-1"/>
                <a:ext cx="1270004" cy="1270008"/>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5" name="Test"/>
              <p:cNvSpPr txBox="1"/>
              <p:nvPr/>
            </p:nvSpPr>
            <p:spPr>
              <a:xfrm>
                <a:off x="218314" y="334964"/>
                <a:ext cx="833372"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nvGrpSpPr>
            <p:cNvPr id="329" name="Production"/>
            <p:cNvGrpSpPr/>
            <p:nvPr/>
          </p:nvGrpSpPr>
          <p:grpSpPr>
            <a:xfrm>
              <a:off x="3515061" y="-1"/>
              <a:ext cx="1990850" cy="1270006"/>
              <a:chOff x="0" y="0"/>
              <a:chExt cx="1990849" cy="1270005"/>
            </a:xfrm>
          </p:grpSpPr>
          <p:sp>
            <p:nvSpPr>
              <p:cNvPr id="327" name="Line"/>
              <p:cNvSpPr/>
              <p:nvPr/>
            </p:nvSpPr>
            <p:spPr>
              <a:xfrm>
                <a:off x="360424"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28" name="Production"/>
              <p:cNvSpPr txBox="1"/>
              <p:nvPr/>
            </p:nvSpPr>
            <p:spPr>
              <a:xfrm>
                <a:off x="-1" y="334964"/>
                <a:ext cx="1990850"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2" name="Staging"/>
            <p:cNvGrpSpPr/>
            <p:nvPr/>
          </p:nvGrpSpPr>
          <p:grpSpPr>
            <a:xfrm>
              <a:off x="1540272" y="-1"/>
              <a:ext cx="1468118" cy="1270006"/>
              <a:chOff x="0" y="0"/>
              <a:chExt cx="1468116" cy="1270005"/>
            </a:xfrm>
          </p:grpSpPr>
          <p:sp>
            <p:nvSpPr>
              <p:cNvPr id="330" name="Line"/>
              <p:cNvSpPr/>
              <p:nvPr/>
            </p:nvSpPr>
            <p:spPr>
              <a:xfrm>
                <a:off x="99058" y="0"/>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1" name="Staging"/>
              <p:cNvSpPr txBox="1"/>
              <p:nvPr/>
            </p:nvSpPr>
            <p:spPr>
              <a:xfrm>
                <a:off x="0" y="334964"/>
                <a:ext cx="1468117"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grpSp>
        <p:nvGrpSpPr>
          <p:cNvPr id="340" name="Group"/>
          <p:cNvGrpSpPr/>
          <p:nvPr/>
        </p:nvGrpSpPr>
        <p:grpSpPr>
          <a:xfrm>
            <a:off x="15163983" y="11223624"/>
            <a:ext cx="3965640" cy="1270005"/>
            <a:chOff x="-1" y="0"/>
            <a:chExt cx="3965638" cy="1270004"/>
          </a:xfrm>
        </p:grpSpPr>
        <p:grpSp>
          <p:nvGrpSpPr>
            <p:cNvPr id="336" name="Production"/>
            <p:cNvGrpSpPr/>
            <p:nvPr/>
          </p:nvGrpSpPr>
          <p:grpSpPr>
            <a:xfrm>
              <a:off x="1974788" y="-1"/>
              <a:ext cx="1990850" cy="1270006"/>
              <a:chOff x="0" y="0"/>
              <a:chExt cx="1990849" cy="1270004"/>
            </a:xfrm>
          </p:grpSpPr>
          <p:sp>
            <p:nvSpPr>
              <p:cNvPr id="334" name="Line"/>
              <p:cNvSpPr/>
              <p:nvPr/>
            </p:nvSpPr>
            <p:spPr>
              <a:xfrm>
                <a:off x="360424" y="-1"/>
                <a:ext cx="1270004" cy="1270006"/>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5" name="Production"/>
              <p:cNvSpPr txBox="1"/>
              <p:nvPr/>
            </p:nvSpPr>
            <p:spPr>
              <a:xfrm>
                <a:off x="-1" y="334963"/>
                <a:ext cx="1990850"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Production</a:t>
                </a:r>
              </a:p>
            </p:txBody>
          </p:sp>
        </p:grpSp>
        <p:grpSp>
          <p:nvGrpSpPr>
            <p:cNvPr id="339" name="Staging"/>
            <p:cNvGrpSpPr/>
            <p:nvPr/>
          </p:nvGrpSpPr>
          <p:grpSpPr>
            <a:xfrm>
              <a:off x="-2" y="0"/>
              <a:ext cx="1468118" cy="1270005"/>
              <a:chOff x="0" y="0"/>
              <a:chExt cx="1468116" cy="1270003"/>
            </a:xfrm>
          </p:grpSpPr>
          <p:sp>
            <p:nvSpPr>
              <p:cNvPr id="337" name="Line"/>
              <p:cNvSpPr/>
              <p:nvPr/>
            </p:nvSpPr>
            <p:spPr>
              <a:xfrm>
                <a:off x="99058"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38" name="Staging"/>
              <p:cNvSpPr txBox="1"/>
              <p:nvPr/>
            </p:nvSpPr>
            <p:spPr>
              <a:xfrm>
                <a:off x="0" y="334963"/>
                <a:ext cx="1468117"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sp>
        <p:nvSpPr>
          <p:cNvPr id="341" name="Test"/>
          <p:cNvSpPr txBox="1"/>
          <p:nvPr/>
        </p:nvSpPr>
        <p:spPr>
          <a:xfrm>
            <a:off x="7435484" y="11558585"/>
            <a:ext cx="833372" cy="600073"/>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Test</a:t>
            </a:r>
          </a:p>
        </p:txBody>
      </p:sp>
      <p:grpSp>
        <p:nvGrpSpPr>
          <p:cNvPr id="348" name="Group"/>
          <p:cNvGrpSpPr/>
          <p:nvPr/>
        </p:nvGrpSpPr>
        <p:grpSpPr>
          <a:xfrm>
            <a:off x="7137184" y="12295185"/>
            <a:ext cx="2794080" cy="1270006"/>
            <a:chOff x="-1" y="0"/>
            <a:chExt cx="2794078" cy="1270004"/>
          </a:xfrm>
        </p:grpSpPr>
        <p:grpSp>
          <p:nvGrpSpPr>
            <p:cNvPr id="344" name="Staging"/>
            <p:cNvGrpSpPr/>
            <p:nvPr/>
          </p:nvGrpSpPr>
          <p:grpSpPr>
            <a:xfrm>
              <a:off x="1325960" y="-1"/>
              <a:ext cx="1468118" cy="1270005"/>
              <a:chOff x="0" y="0"/>
              <a:chExt cx="1468116" cy="1270004"/>
            </a:xfrm>
          </p:grpSpPr>
          <p:sp>
            <p:nvSpPr>
              <p:cNvPr id="342" name="Line"/>
              <p:cNvSpPr/>
              <p:nvPr/>
            </p:nvSpPr>
            <p:spPr>
              <a:xfrm>
                <a:off x="99058" y="0"/>
                <a:ext cx="1270006"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3" name="Staging"/>
              <p:cNvSpPr txBox="1"/>
              <p:nvPr/>
            </p:nvSpPr>
            <p:spPr>
              <a:xfrm>
                <a:off x="-1" y="334963"/>
                <a:ext cx="1468118"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Staging</a:t>
                </a:r>
              </a:p>
            </p:txBody>
          </p:sp>
        </p:grpSp>
        <p:grpSp>
          <p:nvGrpSpPr>
            <p:cNvPr id="347" name="Test"/>
            <p:cNvGrpSpPr/>
            <p:nvPr/>
          </p:nvGrpSpPr>
          <p:grpSpPr>
            <a:xfrm>
              <a:off x="-2" y="-1"/>
              <a:ext cx="1270006" cy="1270005"/>
              <a:chOff x="0" y="0"/>
              <a:chExt cx="1270004" cy="1270004"/>
            </a:xfrm>
          </p:grpSpPr>
          <p:sp>
            <p:nvSpPr>
              <p:cNvPr id="345" name="Line"/>
              <p:cNvSpPr/>
              <p:nvPr/>
            </p:nvSpPr>
            <p:spPr>
              <a:xfrm>
                <a:off x="0" y="0"/>
                <a:ext cx="1270005" cy="1270005"/>
              </a:xfrm>
              <a:prstGeom prst="line">
                <a:avLst/>
              </a:prstGeom>
              <a:solidFill>
                <a:srgbClr val="96CBB9"/>
              </a:solidFill>
              <a:ln w="12700" cap="flat">
                <a:noFill/>
                <a:miter lim="400000"/>
              </a:ln>
              <a:effectLst/>
            </p:spPr>
            <p:txBody>
              <a:bodyPr wrap="square" lIns="45718" tIns="45718" rIns="45718" bIns="45718" numCol="1" anchor="t">
                <a:noAutofit/>
              </a:bodyPr>
              <a:lstStyle/>
              <a:p>
                <a:pPr algn="ctr" defTabSz="2438337">
                  <a:defRPr sz="2400">
                    <a:solidFill>
                      <a:srgbClr val="5E5E5E"/>
                    </a:solidFill>
                  </a:defRPr>
                </a:pPr>
                <a:endParaRPr/>
              </a:p>
            </p:txBody>
          </p:sp>
          <p:sp>
            <p:nvSpPr>
              <p:cNvPr id="346" name="Test"/>
              <p:cNvSpPr txBox="1"/>
              <p:nvPr/>
            </p:nvSpPr>
            <p:spPr>
              <a:xfrm>
                <a:off x="218314" y="334963"/>
                <a:ext cx="833372" cy="60007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numCol="1" anchor="ctr">
                <a:spAutoFit/>
              </a:bodyPr>
              <a:lstStyle>
                <a:lvl1pPr algn="ctr" defTabSz="914400">
                  <a:defRPr sz="3000">
                    <a:latin typeface="Helvetica Light"/>
                    <a:ea typeface="Helvetica Light"/>
                    <a:cs typeface="Helvetica Light"/>
                    <a:sym typeface="Helvetica Light"/>
                  </a:defRPr>
                </a:lvl1pPr>
              </a:lstStyle>
              <a:p>
                <a:r>
                  <a:t>Test</a:t>
                </a:r>
              </a:p>
            </p:txBody>
          </p:sp>
        </p:grpSp>
      </p:grpSp>
      <p:sp>
        <p:nvSpPr>
          <p:cNvPr id="349" name="Production"/>
          <p:cNvSpPr txBox="1"/>
          <p:nvPr/>
        </p:nvSpPr>
        <p:spPr>
          <a:xfrm>
            <a:off x="16518668" y="12630149"/>
            <a:ext cx="1990850" cy="600073"/>
          </a:xfrm>
          <a:prstGeom prst="rect">
            <a:avLst/>
          </a:prstGeom>
          <a:solidFill>
            <a:srgbClr val="96CBB9"/>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
        <p:nvSpPr>
          <p:cNvPr id="350" name="Production"/>
          <p:cNvSpPr txBox="1"/>
          <p:nvPr/>
        </p:nvSpPr>
        <p:spPr>
          <a:xfrm>
            <a:off x="10375040" y="12630149"/>
            <a:ext cx="1990850" cy="600073"/>
          </a:xfrm>
          <a:prstGeom prst="rect">
            <a:avLst/>
          </a:prstGeom>
          <a:solidFill>
            <a:srgbClr val="96CBB9">
              <a:alpha val="41018"/>
            </a:srgb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914400">
              <a:defRPr sz="3000">
                <a:latin typeface="Helvetica Light"/>
                <a:ea typeface="Helvetica Light"/>
                <a:cs typeface="Helvetica Light"/>
                <a:sym typeface="Helvetica Light"/>
              </a:defRPr>
            </a:lvl1pPr>
          </a:lstStyle>
          <a:p>
            <a:r>
              <a:t>Production</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animBg="1" advAuto="0"/>
      <p:bldP spid="333" grpId="0" animBg="1" advAuto="0"/>
      <p:bldP spid="340" grpId="0" animBg="1" advAuto="0"/>
      <p:bldP spid="341" grpId="0" animBg="1" advAuto="0"/>
      <p:bldP spid="348" grpId="0" animBg="1" advAuto="0"/>
      <p:bldP spid="349" grpId="0" animBg="1" advAuto="0"/>
      <p:bldP spid="350"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Release Pipelines"/>
          <p:cNvSpPr txBox="1">
            <a:spLocks noGrp="1"/>
          </p:cNvSpPr>
          <p:nvPr>
            <p:ph type="title"/>
          </p:nvPr>
        </p:nvSpPr>
        <p:spPr>
          <a:prstGeom prst="rect">
            <a:avLst/>
          </a:prstGeom>
        </p:spPr>
        <p:txBody>
          <a:bodyPr/>
          <a:lstStyle/>
          <a:p>
            <a:r>
              <a:t>Release Pipelines</a:t>
            </a:r>
          </a:p>
        </p:txBody>
      </p:sp>
      <p:sp>
        <p:nvSpPr>
          <p:cNvPr id="355" name="How quickly is my change deployed?"/>
          <p:cNvSpPr txBox="1">
            <a:spLocks noGrp="1"/>
          </p:cNvSpPr>
          <p:nvPr>
            <p:ph type="body" idx="1"/>
          </p:nvPr>
        </p:nvSpPr>
        <p:spPr>
          <a:xfrm>
            <a:off x="429699" y="1753618"/>
            <a:ext cx="24130443" cy="10208764"/>
          </a:xfrm>
          <a:prstGeom prst="rect">
            <a:avLst/>
          </a:prstGeom>
        </p:spPr>
        <p:txBody>
          <a:bodyPr/>
          <a:lstStyle/>
          <a:p>
            <a:r>
              <a:rPr dirty="0"/>
              <a:t>How quickly is my change deployed?</a:t>
            </a:r>
          </a:p>
          <a:p>
            <a:pPr lvl="1">
              <a:buFont typeface="Arial" panose="020B0604020202020204" pitchFamily="34" charset="0"/>
              <a:buChar char="•"/>
            </a:pPr>
            <a:r>
              <a:rPr sz="4400" dirty="0"/>
              <a:t>Even if you are deploying every day, you still have some latency</a:t>
            </a:r>
          </a:p>
          <a:p>
            <a:pPr lvl="1">
              <a:buFont typeface="Arial" panose="020B0604020202020204" pitchFamily="34" charset="0"/>
              <a:buChar char="•"/>
            </a:pPr>
            <a:r>
              <a:rPr sz="4400" dirty="0"/>
              <a:t>A new feature I develop today won't be released today</a:t>
            </a:r>
          </a:p>
          <a:p>
            <a:pPr lvl="1">
              <a:buFont typeface="Arial" panose="020B0604020202020204" pitchFamily="34" charset="0"/>
              <a:buChar char="•"/>
            </a:pPr>
            <a:r>
              <a:rPr sz="4400" dirty="0"/>
              <a:t>But, a new feature I develop today can begin the release pipeline today (minimizes risk)</a:t>
            </a:r>
          </a:p>
          <a:p>
            <a:pPr lvl="1">
              <a:buFont typeface="Arial" panose="020B0604020202020204" pitchFamily="34" charset="0"/>
              <a:buChar char="•"/>
            </a:pPr>
            <a:r>
              <a:rPr sz="4400" dirty="0"/>
              <a:t>Release Engineer: gatekeeper who decides when code ready to go out, oversees deployment process</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Deployment Example: Facebook.com"/>
          <p:cNvSpPr txBox="1">
            <a:spLocks noGrp="1"/>
          </p:cNvSpPr>
          <p:nvPr>
            <p:ph type="title"/>
          </p:nvPr>
        </p:nvSpPr>
        <p:spPr>
          <a:prstGeom prst="rect">
            <a:avLst/>
          </a:prstGeom>
        </p:spPr>
        <p:txBody>
          <a:bodyPr/>
          <a:lstStyle/>
          <a:p>
            <a:r>
              <a:t>Deployment Example: Facebook.com</a:t>
            </a:r>
          </a:p>
        </p:txBody>
      </p:sp>
      <p:sp>
        <p:nvSpPr>
          <p:cNvPr id="360" name="Pre-2016"/>
          <p:cNvSpPr txBox="1">
            <a:spLocks noGrp="1"/>
          </p:cNvSpPr>
          <p:nvPr>
            <p:ph type="body" idx="1"/>
          </p:nvPr>
        </p:nvSpPr>
        <p:spPr>
          <a:prstGeom prst="rect">
            <a:avLst/>
          </a:prstGeom>
        </p:spPr>
        <p:txBody>
          <a:bodyPr/>
          <a:lstStyle/>
          <a:p>
            <a:r>
              <a:t>Pre-2016</a:t>
            </a:r>
          </a:p>
        </p:txBody>
      </p:sp>
      <p:sp>
        <p:nvSpPr>
          <p:cNvPr id="361" name="Rounded Rectangle"/>
          <p:cNvSpPr/>
          <p:nvPr/>
        </p:nvSpPr>
        <p:spPr>
          <a:xfrm>
            <a:off x="11920773" y="6567157"/>
            <a:ext cx="8175691" cy="535785"/>
          </a:xfrm>
          <a:prstGeom prst="roundRect">
            <a:avLst>
              <a:gd name="adj" fmla="val 50000"/>
            </a:avLst>
          </a:prstGeom>
          <a:solidFill>
            <a:srgbClr val="A92633">
              <a:alpha val="31880"/>
            </a:srgbClr>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2" name="~1 week of development"/>
          <p:cNvSpPr txBox="1"/>
          <p:nvPr/>
        </p:nvSpPr>
        <p:spPr>
          <a:xfrm>
            <a:off x="11999235" y="6522313"/>
            <a:ext cx="8018767"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200">
                <a:solidFill>
                  <a:srgbClr val="FFFFFF"/>
                </a:solidFill>
                <a:latin typeface="Helvetica Light"/>
                <a:ea typeface="Helvetica Light"/>
                <a:cs typeface="Helvetica Light"/>
                <a:sym typeface="Helvetica Light"/>
              </a:defRPr>
            </a:lvl1pPr>
          </a:lstStyle>
          <a:p>
            <a:r>
              <a:t>~1 week of development</a:t>
            </a:r>
          </a:p>
        </p:txBody>
      </p:sp>
      <p:sp>
        <p:nvSpPr>
          <p:cNvPr id="363" name="3x Daily"/>
          <p:cNvSpPr txBox="1"/>
          <p:nvPr/>
        </p:nvSpPr>
        <p:spPr>
          <a:xfrm>
            <a:off x="15885925" y="12563741"/>
            <a:ext cx="1781376"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3x Daily</a:t>
            </a:r>
          </a:p>
        </p:txBody>
      </p:sp>
      <p:sp>
        <p:nvSpPr>
          <p:cNvPr id="364" name="Line"/>
          <p:cNvSpPr/>
          <p:nvPr/>
        </p:nvSpPr>
        <p:spPr>
          <a:xfrm flipH="1">
            <a:off x="14966858"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5" name="Line"/>
          <p:cNvSpPr/>
          <p:nvPr/>
        </p:nvSpPr>
        <p:spPr>
          <a:xfrm>
            <a:off x="16488694"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6" name="Line"/>
          <p:cNvSpPr/>
          <p:nvPr/>
        </p:nvSpPr>
        <p:spPr>
          <a:xfrm>
            <a:off x="17978355" y="9197577"/>
            <a:ext cx="2"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7" name="Line"/>
          <p:cNvSpPr/>
          <p:nvPr/>
        </p:nvSpPr>
        <p:spPr>
          <a:xfrm>
            <a:off x="19468016" y="9197577"/>
            <a:ext cx="3" cy="2579830"/>
          </a:xfrm>
          <a:prstGeom prst="line">
            <a:avLst/>
          </a:prstGeom>
          <a:ln w="50800">
            <a:solidFill>
              <a:srgbClr val="008400"/>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68" name="Rounded Rectangle"/>
          <p:cNvSpPr/>
          <p:nvPr/>
        </p:nvSpPr>
        <p:spPr>
          <a:xfrm>
            <a:off x="11867197" y="8656704"/>
            <a:ext cx="2501712" cy="535785"/>
          </a:xfrm>
          <a:prstGeom prst="roundRect">
            <a:avLst>
              <a:gd name="adj" fmla="val 50000"/>
            </a:avLst>
          </a:prstGeom>
          <a:solidFill>
            <a:srgbClr val="516D7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69" name="Stabilize"/>
          <p:cNvSpPr txBox="1"/>
          <p:nvPr/>
        </p:nvSpPr>
        <p:spPr>
          <a:xfrm>
            <a:off x="11945659" y="8649959"/>
            <a:ext cx="2344786"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Stabilize</a:t>
            </a:r>
          </a:p>
        </p:txBody>
      </p:sp>
      <p:sp>
        <p:nvSpPr>
          <p:cNvPr id="370" name="Line"/>
          <p:cNvSpPr/>
          <p:nvPr/>
        </p:nvSpPr>
        <p:spPr>
          <a:xfrm>
            <a:off x="11627154" y="7375921"/>
            <a:ext cx="4" cy="1909701"/>
          </a:xfrm>
          <a:prstGeom prst="line">
            <a:avLst/>
          </a:prstGeom>
          <a:ln w="50800">
            <a:solidFill>
              <a:srgbClr val="A92633"/>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71" name="Line"/>
          <p:cNvSpPr/>
          <p:nvPr/>
        </p:nvSpPr>
        <p:spPr>
          <a:xfrm>
            <a:off x="11572986" y="9376822"/>
            <a:ext cx="9856546"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72" name="release branch"/>
          <p:cNvSpPr txBox="1"/>
          <p:nvPr/>
        </p:nvSpPr>
        <p:spPr>
          <a:xfrm>
            <a:off x="12142042" y="10006663"/>
            <a:ext cx="3222013"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release branch</a:t>
            </a:r>
          </a:p>
        </p:txBody>
      </p:sp>
      <p:sp>
        <p:nvSpPr>
          <p:cNvPr id="373" name="Weekly"/>
          <p:cNvSpPr txBox="1"/>
          <p:nvPr/>
        </p:nvSpPr>
        <p:spPr>
          <a:xfrm>
            <a:off x="10358566" y="9215108"/>
            <a:ext cx="1620899" cy="688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a:latin typeface="Helvetica Light"/>
                <a:ea typeface="Helvetica Light"/>
                <a:cs typeface="Helvetica Light"/>
                <a:sym typeface="Helvetica Light"/>
              </a:defRPr>
            </a:lvl1pPr>
          </a:lstStyle>
          <a:p>
            <a:r>
              <a:t>Weekly</a:t>
            </a:r>
          </a:p>
        </p:txBody>
      </p:sp>
      <p:sp>
        <p:nvSpPr>
          <p:cNvPr id="374" name="3 days"/>
          <p:cNvSpPr txBox="1"/>
          <p:nvPr/>
        </p:nvSpPr>
        <p:spPr>
          <a:xfrm>
            <a:off x="11945659" y="7879091"/>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3 days</a:t>
            </a:r>
          </a:p>
        </p:txBody>
      </p:sp>
      <p:sp>
        <p:nvSpPr>
          <p:cNvPr id="375" name="All changes from week…"/>
          <p:cNvSpPr txBox="1"/>
          <p:nvPr/>
        </p:nvSpPr>
        <p:spPr>
          <a:xfrm>
            <a:off x="7739908" y="9905859"/>
            <a:ext cx="4128639" cy="1006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2800" i="1"/>
            </a:pPr>
            <a:r>
              <a:t>All changes from week</a:t>
            </a:r>
          </a:p>
          <a:p>
            <a:pPr algn="ctr" defTabSz="821529">
              <a:defRPr sz="2800" i="1"/>
            </a:pPr>
            <a:r>
              <a:t>that are ready for release</a:t>
            </a:r>
          </a:p>
        </p:txBody>
      </p:sp>
      <p:sp>
        <p:nvSpPr>
          <p:cNvPr id="376" name="Rounded Rectangle"/>
          <p:cNvSpPr/>
          <p:nvPr/>
        </p:nvSpPr>
        <p:spPr>
          <a:xfrm>
            <a:off x="14505499" y="8656702"/>
            <a:ext cx="6210324" cy="535786"/>
          </a:xfrm>
          <a:prstGeom prst="roundRect">
            <a:avLst>
              <a:gd name="adj" fmla="val 50000"/>
            </a:avLst>
          </a:prstGeom>
          <a:solidFill>
            <a:srgbClr val="008400"/>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77" name="Release Branch"/>
          <p:cNvSpPr/>
          <p:nvPr/>
        </p:nvSpPr>
        <p:spPr>
          <a:xfrm>
            <a:off x="14248310" y="8690632"/>
            <a:ext cx="6053399"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a:solidFill>
                  <a:srgbClr val="FFFFFF"/>
                </a:solidFill>
                <a:latin typeface="Helvetica Light"/>
                <a:ea typeface="Helvetica Light"/>
                <a:cs typeface="Helvetica Light"/>
                <a:sym typeface="Helvetica Light"/>
              </a:defRPr>
            </a:lvl1pPr>
          </a:lstStyle>
          <a:p>
            <a:r>
              <a:t>Release Branch</a:t>
            </a:r>
          </a:p>
        </p:txBody>
      </p:sp>
      <p:sp>
        <p:nvSpPr>
          <p:cNvPr id="378" name="4 days"/>
          <p:cNvSpPr txBox="1"/>
          <p:nvPr/>
        </p:nvSpPr>
        <p:spPr>
          <a:xfrm>
            <a:off x="14532494" y="7909853"/>
            <a:ext cx="1680081" cy="752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000">
                <a:latin typeface="Helvetica Light"/>
                <a:ea typeface="Helvetica Light"/>
                <a:cs typeface="Helvetica Light"/>
                <a:sym typeface="Helvetica Light"/>
              </a:defRPr>
            </a:lvl1pPr>
          </a:lstStyle>
          <a:p>
            <a:r>
              <a:t>4 days</a:t>
            </a:r>
          </a:p>
        </p:txBody>
      </p:sp>
      <p:sp>
        <p:nvSpPr>
          <p:cNvPr id="379" name="All changes that survived stabilizing"/>
          <p:cNvSpPr txBox="1"/>
          <p:nvPr/>
        </p:nvSpPr>
        <p:spPr>
          <a:xfrm>
            <a:off x="16284179" y="7998753"/>
            <a:ext cx="5769122"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2800" i="1"/>
            </a:lvl1pPr>
          </a:lstStyle>
          <a:p>
            <a:r>
              <a:t>All changes that survived stabilizing</a:t>
            </a:r>
          </a:p>
        </p:txBody>
      </p:sp>
      <p:sp>
        <p:nvSpPr>
          <p:cNvPr id="380" name="Rounded Rectangle"/>
          <p:cNvSpPr/>
          <p:nvPr/>
        </p:nvSpPr>
        <p:spPr>
          <a:xfrm>
            <a:off x="3509007" y="4275415"/>
            <a:ext cx="8175691" cy="535783"/>
          </a:xfrm>
          <a:prstGeom prst="roundRect">
            <a:avLst>
              <a:gd name="adj" fmla="val 50000"/>
            </a:avLst>
          </a:prstGeom>
          <a:solidFill>
            <a:srgbClr val="3284CC"/>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1" name="Developers working in their own branch"/>
          <p:cNvSpPr txBox="1"/>
          <p:nvPr/>
        </p:nvSpPr>
        <p:spPr>
          <a:xfrm>
            <a:off x="3587469" y="4268670"/>
            <a:ext cx="8018767" cy="549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700">
                <a:solidFill>
                  <a:srgbClr val="FFFFFF"/>
                </a:solidFill>
                <a:latin typeface="Helvetica Light"/>
                <a:ea typeface="Helvetica Light"/>
                <a:cs typeface="Helvetica Light"/>
                <a:sym typeface="Helvetica Light"/>
              </a:defRPr>
            </a:lvl1pPr>
          </a:lstStyle>
          <a:p>
            <a:r>
              <a:t>Developers working in their own branch</a:t>
            </a:r>
          </a:p>
        </p:txBody>
      </p:sp>
      <p:sp>
        <p:nvSpPr>
          <p:cNvPr id="382" name="Your change doesn’t go out unless you’re there that day at that time to support it!"/>
          <p:cNvSpPr txBox="1"/>
          <p:nvPr/>
        </p:nvSpPr>
        <p:spPr>
          <a:xfrm>
            <a:off x="9086075" y="12347547"/>
            <a:ext cx="5504709" cy="1438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Your change doesn’t go out unless you’re there that day at that time to support it!</a:t>
            </a:r>
          </a:p>
        </p:txBody>
      </p:sp>
      <p:sp>
        <p:nvSpPr>
          <p:cNvPr id="383" name="Rounded Rectangle"/>
          <p:cNvSpPr/>
          <p:nvPr/>
        </p:nvSpPr>
        <p:spPr>
          <a:xfrm>
            <a:off x="3509006" y="6567158"/>
            <a:ext cx="8175694" cy="535785"/>
          </a:xfrm>
          <a:prstGeom prst="roundRect">
            <a:avLst>
              <a:gd name="adj" fmla="val 50000"/>
            </a:avLst>
          </a:prstGeom>
          <a:solidFill>
            <a:srgbClr val="A92633"/>
          </a:solidFill>
          <a:ln w="12700">
            <a:miter lim="400000"/>
          </a:ln>
          <a:effectLst>
            <a:outerShdw blurRad="50800" dist="25400" dir="5400000" rotWithShape="0">
              <a:srgbClr val="000000">
                <a:alpha val="50000"/>
              </a:srgbClr>
            </a:outerShdw>
          </a:effectLst>
        </p:spPr>
        <p:txBody>
          <a:bodyPr lIns="50800" tIns="50800" rIns="50800" bIns="50800" anchor="ctr"/>
          <a:lstStyle/>
          <a:p>
            <a:pPr algn="ctr" defTabSz="821529">
              <a:defRPr sz="2200">
                <a:solidFill>
                  <a:srgbClr val="FFFFFF"/>
                </a:solidFill>
                <a:latin typeface="Helvetica Light"/>
                <a:ea typeface="Helvetica Light"/>
                <a:cs typeface="Helvetica Light"/>
                <a:sym typeface="Helvetica Light"/>
              </a:defRPr>
            </a:pPr>
            <a:endParaRPr/>
          </a:p>
        </p:txBody>
      </p:sp>
      <p:sp>
        <p:nvSpPr>
          <p:cNvPr id="384" name="~1 week of development"/>
          <p:cNvSpPr txBox="1"/>
          <p:nvPr/>
        </p:nvSpPr>
        <p:spPr>
          <a:xfrm>
            <a:off x="3587469" y="6535013"/>
            <a:ext cx="8018768" cy="60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3000">
                <a:solidFill>
                  <a:srgbClr val="FFFFFF"/>
                </a:solidFill>
                <a:latin typeface="Helvetica Light"/>
                <a:ea typeface="Helvetica Light"/>
                <a:cs typeface="Helvetica Light"/>
                <a:sym typeface="Helvetica Light"/>
              </a:defRPr>
            </a:lvl1pPr>
          </a:lstStyle>
          <a:p>
            <a:r>
              <a:t>~1 week of development</a:t>
            </a:r>
          </a:p>
        </p:txBody>
      </p:sp>
      <p:sp>
        <p:nvSpPr>
          <p:cNvPr id="385" name="master branch"/>
          <p:cNvSpPr txBox="1"/>
          <p:nvPr/>
        </p:nvSpPr>
        <p:spPr>
          <a:xfrm>
            <a:off x="3754980" y="7736950"/>
            <a:ext cx="3954041" cy="841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600">
                <a:latin typeface="Helvetica Light"/>
                <a:ea typeface="Helvetica Light"/>
                <a:cs typeface="Helvetica Light"/>
                <a:sym typeface="Helvetica Light"/>
              </a:defRPr>
            </a:lvl1pPr>
          </a:lstStyle>
          <a:p>
            <a:r>
              <a:t>master branch</a:t>
            </a:r>
          </a:p>
        </p:txBody>
      </p:sp>
      <p:sp>
        <p:nvSpPr>
          <p:cNvPr id="386" name="Line"/>
          <p:cNvSpPr/>
          <p:nvPr/>
        </p:nvSpPr>
        <p:spPr>
          <a:xfrm>
            <a:off x="3661674" y="7361901"/>
            <a:ext cx="17439475"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87" name="Line"/>
          <p:cNvSpPr/>
          <p:nvPr/>
        </p:nvSpPr>
        <p:spPr>
          <a:xfrm flipH="1">
            <a:off x="3560821" y="4828716"/>
            <a:ext cx="8066338" cy="1643421"/>
          </a:xfrm>
          <a:prstGeom prst="line">
            <a:avLst/>
          </a:prstGeom>
          <a:ln w="50800">
            <a:solidFill>
              <a:srgbClr val="3284CC"/>
            </a:solidFill>
            <a:custDash>
              <a:ds d="200000" sp="200000"/>
            </a:custDash>
            <a:miter lim="400000"/>
            <a:tailEnd type="triangle"/>
          </a:ln>
        </p:spPr>
        <p:txBody>
          <a:bodyPr lIns="45718" tIns="45718" rIns="45718" bIns="45718"/>
          <a:lstStyle/>
          <a:p>
            <a:pPr algn="ctr" defTabSz="2438337">
              <a:defRPr sz="2400">
                <a:solidFill>
                  <a:srgbClr val="5E5E5E"/>
                </a:solidFill>
              </a:defRPr>
            </a:pPr>
            <a:endParaRPr/>
          </a:p>
        </p:txBody>
      </p:sp>
      <p:sp>
        <p:nvSpPr>
          <p:cNvPr id="388" name="When feature is ready, push as 1 change to master branch"/>
          <p:cNvSpPr txBox="1"/>
          <p:nvPr/>
        </p:nvSpPr>
        <p:spPr>
          <a:xfrm>
            <a:off x="11881102" y="5780622"/>
            <a:ext cx="10787810" cy="6254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200">
                <a:latin typeface="Helvetica Light"/>
                <a:ea typeface="Helvetica Light"/>
                <a:cs typeface="Helvetica Light"/>
                <a:sym typeface="Helvetica Light"/>
              </a:defRPr>
            </a:lvl1pPr>
          </a:lstStyle>
          <a:p>
            <a:r>
              <a:t>When feature is ready, push as 1 change to master branch</a:t>
            </a:r>
          </a:p>
        </p:txBody>
      </p:sp>
      <p:sp>
        <p:nvSpPr>
          <p:cNvPr id="389" name="production"/>
          <p:cNvSpPr txBox="1"/>
          <p:nvPr/>
        </p:nvSpPr>
        <p:spPr>
          <a:xfrm>
            <a:off x="3721345" y="12451936"/>
            <a:ext cx="3030840" cy="854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4700">
                <a:latin typeface="Helvetica Light"/>
                <a:ea typeface="Helvetica Light"/>
                <a:cs typeface="Helvetica Light"/>
                <a:sym typeface="Helvetica Light"/>
              </a:defRPr>
            </a:lvl1pPr>
          </a:lstStyle>
          <a:p>
            <a:r>
              <a:t>production</a:t>
            </a:r>
          </a:p>
        </p:txBody>
      </p:sp>
      <p:sp>
        <p:nvSpPr>
          <p:cNvPr id="390" name="Line"/>
          <p:cNvSpPr/>
          <p:nvPr/>
        </p:nvSpPr>
        <p:spPr>
          <a:xfrm>
            <a:off x="3336779" y="11876484"/>
            <a:ext cx="18288007" cy="1"/>
          </a:xfrm>
          <a:prstGeom prst="line">
            <a:avLst/>
          </a:prstGeom>
          <a:ln w="25400">
            <a:solidFill>
              <a:srgbClr val="000000"/>
            </a:solidFill>
            <a:miter lim="400000"/>
          </a:ln>
        </p:spPr>
        <p:txBody>
          <a:bodyPr lIns="45718" tIns="45718" rIns="45718" bIns="45718"/>
          <a:lstStyle/>
          <a:p>
            <a:pPr algn="ctr" defTabSz="2438337">
              <a:defRPr sz="2400">
                <a:solidFill>
                  <a:srgbClr val="5E5E5E"/>
                </a:solidFill>
              </a:defRPr>
            </a:pPr>
            <a:endParaRPr/>
          </a:p>
        </p:txBody>
      </p:sp>
      <p:sp>
        <p:nvSpPr>
          <p:cNvPr id="391" name="“When in doubt back out”"/>
          <p:cNvSpPr txBox="1"/>
          <p:nvPr/>
        </p:nvSpPr>
        <p:spPr>
          <a:xfrm>
            <a:off x="17558506" y="12779347"/>
            <a:ext cx="5504709" cy="574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2800" i="1"/>
            </a:lvl1pPr>
          </a:lstStyle>
          <a:p>
            <a:r>
              <a:t>“When in doubt back out”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
                                  </p:stCondLst>
                                  <p:iterate>
                                    <p:tmAbs val="0"/>
                                  </p:iterate>
                                  <p:childTnLst>
                                    <p:set>
                                      <p:cBhvr>
                                        <p:cTn id="6" fill="hold"/>
                                        <p:tgtEl>
                                          <p:spTgt spid="365"/>
                                        </p:tgtEl>
                                        <p:attrNameLst>
                                          <p:attrName>style.visibility</p:attrName>
                                        </p:attrNameLst>
                                      </p:cBhvr>
                                      <p:to>
                                        <p:strVal val="visible"/>
                                      </p:to>
                                    </p:set>
                                  </p:childTnLst>
                                </p:cTn>
                              </p:par>
                            </p:childTnLst>
                          </p:cTn>
                        </p:par>
                        <p:par>
                          <p:cTn id="7" fill="hold">
                            <p:stCondLst>
                              <p:cond delay="100"/>
                            </p:stCondLst>
                            <p:childTnLst>
                              <p:par>
                                <p:cTn id="8" presetID="1" presetClass="entr" presetSubtype="0" fill="hold" grpId="0" nodeType="afterEffect">
                                  <p:stCondLst>
                                    <p:cond delay="100"/>
                                  </p:stCondLst>
                                  <p:iterate>
                                    <p:tmAbs val="0"/>
                                  </p:iterate>
                                  <p:childTnLst>
                                    <p:set>
                                      <p:cBhvr>
                                        <p:cTn id="9" fill="hold"/>
                                        <p:tgtEl>
                                          <p:spTgt spid="366"/>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grpId="0" nodeType="afterEffect">
                                  <p:stCondLst>
                                    <p:cond delay="100"/>
                                  </p:stCondLst>
                                  <p:iterate>
                                    <p:tmAbs val="0"/>
                                  </p:iterate>
                                  <p:childTnLst>
                                    <p:set>
                                      <p:cBhvr>
                                        <p:cTn id="12" fill="hold"/>
                                        <p:tgtEl>
                                          <p:spTgt spid="3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3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3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advAuto="0"/>
      <p:bldP spid="366" grpId="0" animBg="1" advAuto="0"/>
      <p:bldP spid="367" grpId="0" animBg="1" advAuto="0"/>
      <p:bldP spid="382" grpId="0" animBg="1" advAuto="0"/>
      <p:bldP spid="391"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S 4530 &amp; CS 5500…"/>
          <p:cNvSpPr txBox="1">
            <a:spLocks noGrp="1"/>
          </p:cNvSpPr>
          <p:nvPr>
            <p:ph type="ctrTitle"/>
          </p:nvPr>
        </p:nvSpPr>
        <p:spPr>
          <a:prstGeom prst="rect">
            <a:avLst/>
          </a:prstGeom>
        </p:spPr>
        <p:txBody>
          <a:bodyPr/>
          <a:lstStyle/>
          <a:p>
            <a:endParaRPr dirty="0"/>
          </a:p>
          <a:p>
            <a:r>
              <a:rPr dirty="0"/>
              <a:t>Module 14</a:t>
            </a:r>
            <a:r>
              <a:rPr lang="en-US" dirty="0"/>
              <a:t>.1: Continuous Integration</a:t>
            </a:r>
            <a:endParaRPr dirty="0"/>
          </a:p>
        </p:txBody>
      </p:sp>
    </p:spTree>
    <p:extLst>
      <p:ext uri="{BB962C8B-B14F-4D97-AF65-F5344CB8AC3E}">
        <p14:creationId xmlns:p14="http://schemas.microsoft.com/office/powerpoint/2010/main" val="1725060350"/>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Deployment Example: Facebook.com"/>
          <p:cNvSpPr txBox="1">
            <a:spLocks noGrp="1"/>
          </p:cNvSpPr>
          <p:nvPr>
            <p:ph type="title"/>
          </p:nvPr>
        </p:nvSpPr>
        <p:spPr>
          <a:prstGeom prst="rect">
            <a:avLst/>
          </a:prstGeom>
        </p:spPr>
        <p:txBody>
          <a:bodyPr/>
          <a:lstStyle/>
          <a:p>
            <a:r>
              <a:t>Deployment Example</a:t>
            </a:r>
          </a:p>
        </p:txBody>
      </p:sp>
      <p:sp>
        <p:nvSpPr>
          <p:cNvPr id="396" name="Chuck Rossi, Director Software Infrastructure &amp; Release Engineering @ Facebook"/>
          <p:cNvSpPr txBox="1">
            <a:spLocks noGrp="1"/>
          </p:cNvSpPr>
          <p:nvPr>
            <p:ph type="body" idx="1"/>
          </p:nvPr>
        </p:nvSpPr>
        <p:spPr>
          <a:prstGeom prst="rect">
            <a:avLst/>
          </a:prstGeom>
        </p:spPr>
        <p:txBody>
          <a:bodyPr/>
          <a:lstStyle/>
          <a:p>
            <a:r>
              <a:t>Chuck Rossi, Director Software Infrastructure &amp; Release Engineering @ Facebook</a:t>
            </a:r>
          </a:p>
        </p:txBody>
      </p:sp>
      <p:sp>
        <p:nvSpPr>
          <p:cNvPr id="397" name="“Our main goal was to make sure that the new system made people’s experience better — or at the very least, didn’t make it worse. After almost exactly a year of planning and development, over the course of three days in April 2017 we enabled 100 percent "/>
          <p:cNvSpPr txBox="1"/>
          <p:nvPr/>
        </p:nvSpPr>
        <p:spPr>
          <a:xfrm>
            <a:off x="10379675" y="3261668"/>
            <a:ext cx="13728345" cy="60272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just" defTabSz="2438337">
              <a:defRPr sz="5500">
                <a:latin typeface="Helvetica Neue"/>
                <a:ea typeface="Helvetica Neue"/>
                <a:cs typeface="Helvetica Neue"/>
                <a:sym typeface="Helvetica Neue"/>
              </a:defRPr>
            </a:pPr>
            <a:r>
              <a:rPr dirty="0"/>
              <a:t>“Our main goal was to make sure that the new system made people’s experience better — or at least, didn’t make it worse. </a:t>
            </a:r>
            <a:br>
              <a:rPr dirty="0"/>
            </a:br>
            <a:r>
              <a:rPr dirty="0"/>
              <a:t>After a year of planning and development, over the course of three days </a:t>
            </a:r>
            <a:r>
              <a:rPr b="1" dirty="0"/>
              <a:t>we enabled</a:t>
            </a:r>
            <a:r>
              <a:rPr dirty="0"/>
              <a:t> </a:t>
            </a:r>
            <a:r>
              <a:rPr b="1" dirty="0"/>
              <a:t>100% of our production web servers to run code deployed directly from master</a:t>
            </a:r>
            <a:r>
              <a:rPr dirty="0"/>
              <a:t>”</a:t>
            </a:r>
          </a:p>
        </p:txBody>
      </p:sp>
      <p:pic>
        <p:nvPicPr>
          <p:cNvPr id="398" name="Image" descr="Image"/>
          <p:cNvPicPr>
            <a:picLocks noChangeAspect="1"/>
          </p:cNvPicPr>
          <p:nvPr/>
        </p:nvPicPr>
        <p:blipFill>
          <a:blip r:embed="rId3"/>
          <a:stretch>
            <a:fillRect/>
          </a:stretch>
        </p:blipFill>
        <p:spPr>
          <a:xfrm>
            <a:off x="429699" y="3294776"/>
            <a:ext cx="9512500" cy="7126447"/>
          </a:xfrm>
          <a:prstGeom prst="rect">
            <a:avLst/>
          </a:prstGeom>
          <a:ln w="12700">
            <a:miter lim="400000"/>
          </a:ln>
        </p:spPr>
      </p:pic>
      <p:sp>
        <p:nvSpPr>
          <p:cNvPr id="399" name="“Rapid release at massive scale” https://engineering.fb.com/2017/08/31/web/rapid-release-at-massive-scale/"/>
          <p:cNvSpPr txBox="1"/>
          <p:nvPr/>
        </p:nvSpPr>
        <p:spPr>
          <a:xfrm>
            <a:off x="3624777" y="12927567"/>
            <a:ext cx="16265704" cy="4987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defTabSz="2438337">
              <a:defRPr sz="2600">
                <a:solidFill>
                  <a:srgbClr val="5E5E5E"/>
                </a:solidFill>
                <a:latin typeface="Helvetica Neue"/>
                <a:ea typeface="Helvetica Neue"/>
                <a:cs typeface="Helvetica Neue"/>
                <a:sym typeface="Helvetica Neue"/>
              </a:defRPr>
            </a:pPr>
            <a:r>
              <a:t>“Rapid release at massive scale” </a:t>
            </a:r>
            <a:r>
              <a:rPr u="sng">
                <a:solidFill>
                  <a:srgbClr val="0000FF"/>
                </a:solidFill>
                <a:uFill>
                  <a:solidFill>
                    <a:srgbClr val="0000FF"/>
                  </a:solidFill>
                </a:uFill>
                <a:hlinkClick r:id="rId4"/>
              </a:rPr>
              <a:t>https://engineering.fb.com/2017/08/31/web/rapid-release-at-massive-scale/</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Deployment Example: Facebook.com"/>
          <p:cNvSpPr txBox="1">
            <a:spLocks noGrp="1"/>
          </p:cNvSpPr>
          <p:nvPr>
            <p:ph type="title"/>
          </p:nvPr>
        </p:nvSpPr>
        <p:spPr>
          <a:prstGeom prst="rect">
            <a:avLst/>
          </a:prstGeom>
        </p:spPr>
        <p:txBody>
          <a:bodyPr/>
          <a:lstStyle/>
          <a:p>
            <a:r>
              <a:t>Deployment Example</a:t>
            </a:r>
          </a:p>
        </p:txBody>
      </p:sp>
      <p:sp>
        <p:nvSpPr>
          <p:cNvPr id="404" name="Post-2016: Truly continuous releases from master branch"/>
          <p:cNvSpPr txBox="1">
            <a:spLocks noGrp="1"/>
          </p:cNvSpPr>
          <p:nvPr>
            <p:ph type="body" idx="1"/>
          </p:nvPr>
        </p:nvSpPr>
        <p:spPr>
          <a:prstGeom prst="rect">
            <a:avLst/>
          </a:prstGeom>
        </p:spPr>
        <p:txBody>
          <a:bodyPr/>
          <a:lstStyle/>
          <a:p>
            <a:r>
              <a:t>Post-2016: Truly continuous releases from master branch</a:t>
            </a:r>
          </a:p>
        </p:txBody>
      </p:sp>
      <p:pic>
        <p:nvPicPr>
          <p:cNvPr id="405" name="GIYNPgGn5SctXdIGAAAAAAAkALkybj0JAAAB.jpg" descr="GIYNPgGn5SctXdIGAAAAAAAkALkybj0JAAAB.jpg"/>
          <p:cNvPicPr>
            <a:picLocks noChangeAspect="1"/>
          </p:cNvPicPr>
          <p:nvPr/>
        </p:nvPicPr>
        <p:blipFill>
          <a:blip r:embed="rId3"/>
          <a:stretch>
            <a:fillRect/>
          </a:stretch>
        </p:blipFill>
        <p:spPr>
          <a:xfrm>
            <a:off x="2790713" y="2578585"/>
            <a:ext cx="18898769" cy="10630560"/>
          </a:xfrm>
          <a:prstGeom prst="rect">
            <a:avLst/>
          </a:prstGeom>
          <a:ln w="12700">
            <a:miter lim="400000"/>
          </a:ln>
        </p:spPr>
      </p:pic>
      <p:sp>
        <p:nvSpPr>
          <p:cNvPr id="406" name="https://engineering.fb.com/2017/08/31/web/rapid-release-at-massive-scale/"/>
          <p:cNvSpPr txBox="1"/>
          <p:nvPr/>
        </p:nvSpPr>
        <p:spPr>
          <a:xfrm>
            <a:off x="6033540" y="13142044"/>
            <a:ext cx="11555481" cy="5892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sz="2700">
                <a:hlinkClick r:id="rId4"/>
              </a:defRPr>
            </a:lvl1pPr>
          </a:lstStyle>
          <a:p>
            <a:r>
              <a:rPr>
                <a:hlinkClick r:id="rId4"/>
              </a:rPr>
              <a:t>https://engineering.fb.com/2017/08/31/web/rapid-release-at-massive-scale/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Monitoring"/>
          <p:cNvSpPr txBox="1">
            <a:spLocks noGrp="1"/>
          </p:cNvSpPr>
          <p:nvPr>
            <p:ph type="title"/>
          </p:nvPr>
        </p:nvSpPr>
        <p:spPr>
          <a:xfrm>
            <a:off x="339300" y="-953519"/>
            <a:ext cx="23730800" cy="2651128"/>
          </a:xfrm>
          <a:prstGeom prst="rect">
            <a:avLst/>
          </a:prstGeom>
        </p:spPr>
        <p:txBody>
          <a:bodyPr/>
          <a:lstStyle/>
          <a:p>
            <a:r>
              <a:rPr lang="en-US" dirty="0"/>
              <a:t>Monitoring helps gather insights</a:t>
            </a:r>
            <a:endParaRPr dirty="0"/>
          </a:p>
        </p:txBody>
      </p:sp>
      <p:sp>
        <p:nvSpPr>
          <p:cNvPr id="411" name="The last step in continuous deployment: track metrics"/>
          <p:cNvSpPr txBox="1">
            <a:spLocks noGrp="1"/>
          </p:cNvSpPr>
          <p:nvPr>
            <p:ph type="body" idx="1"/>
          </p:nvPr>
        </p:nvSpPr>
        <p:spPr>
          <a:xfrm>
            <a:off x="394301" y="1753618"/>
            <a:ext cx="23620798" cy="10208764"/>
          </a:xfrm>
          <a:prstGeom prst="rect">
            <a:avLst/>
          </a:prstGeom>
        </p:spPr>
        <p:txBody>
          <a:bodyPr/>
          <a:lstStyle/>
          <a:p>
            <a:r>
              <a:rPr dirty="0"/>
              <a:t>The last step in continuous deployment: track metrics</a:t>
            </a:r>
          </a:p>
          <a:p>
            <a:r>
              <a:rPr dirty="0"/>
              <a:t>Hardware</a:t>
            </a:r>
          </a:p>
          <a:p>
            <a:pPr lvl="1">
              <a:buFont typeface="Arial" panose="020B0604020202020204" pitchFamily="34" charset="0"/>
              <a:buChar char="•"/>
            </a:pPr>
            <a:r>
              <a:rPr dirty="0"/>
              <a:t>Voltages, temperatures, fan speeds, component health</a:t>
            </a:r>
          </a:p>
          <a:p>
            <a:r>
              <a:rPr dirty="0"/>
              <a:t>OS</a:t>
            </a:r>
          </a:p>
          <a:p>
            <a:pPr lvl="1">
              <a:buFont typeface="Arial" panose="020B0604020202020204" pitchFamily="34" charset="0"/>
              <a:buChar char="•"/>
            </a:pPr>
            <a:r>
              <a:rPr dirty="0"/>
              <a:t>Memory usage, swap usage, disk space, CPU load</a:t>
            </a:r>
          </a:p>
          <a:p>
            <a:r>
              <a:rPr dirty="0"/>
              <a:t>Middleware</a:t>
            </a:r>
          </a:p>
          <a:p>
            <a:pPr lvl="1">
              <a:buFont typeface="Arial" panose="020B0604020202020204" pitchFamily="34" charset="0"/>
              <a:buChar char="•"/>
            </a:pPr>
            <a:r>
              <a:rPr dirty="0"/>
              <a:t>Memory, thread/</a:t>
            </a:r>
            <a:r>
              <a:rPr dirty="0" err="1"/>
              <a:t>db</a:t>
            </a:r>
            <a:r>
              <a:rPr dirty="0"/>
              <a:t> connection pools, connections, response time</a:t>
            </a:r>
          </a:p>
          <a:p>
            <a:r>
              <a:rPr dirty="0"/>
              <a:t>Applications</a:t>
            </a:r>
          </a:p>
          <a:p>
            <a:pPr lvl="1">
              <a:buFont typeface="Arial" panose="020B0604020202020204" pitchFamily="34" charset="0"/>
              <a:buChar char="•"/>
            </a:pPr>
            <a:r>
              <a:rPr dirty="0"/>
              <a:t>Business transactions, conversion rate, status of 3rd party components</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Title 1"/>
          <p:cNvSpPr txBox="1">
            <a:spLocks noGrp="1"/>
          </p:cNvSpPr>
          <p:nvPr>
            <p:ph type="title"/>
          </p:nvPr>
        </p:nvSpPr>
        <p:spPr>
          <a:prstGeom prst="rect">
            <a:avLst/>
          </a:prstGeom>
        </p:spPr>
        <p:txBody>
          <a:bodyPr/>
          <a:lstStyle/>
          <a:p>
            <a:r>
              <a:t>Monitoring services aggregate system status</a:t>
            </a:r>
          </a:p>
        </p:txBody>
      </p:sp>
      <p:pic>
        <p:nvPicPr>
          <p:cNvPr id="416" name="Picture 5" descr="Picture 5"/>
          <p:cNvPicPr>
            <a:picLocks noChangeAspect="1"/>
          </p:cNvPicPr>
          <p:nvPr/>
        </p:nvPicPr>
        <p:blipFill>
          <a:blip r:embed="rId3"/>
          <a:stretch>
            <a:fillRect/>
          </a:stretch>
        </p:blipFill>
        <p:spPr>
          <a:xfrm>
            <a:off x="782838" y="1792149"/>
            <a:ext cx="21399892" cy="12128786"/>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0" name="Title 1"/>
          <p:cNvSpPr txBox="1">
            <a:spLocks noGrp="1"/>
          </p:cNvSpPr>
          <p:nvPr>
            <p:ph type="title"/>
          </p:nvPr>
        </p:nvSpPr>
        <p:spPr>
          <a:prstGeom prst="rect">
            <a:avLst/>
          </a:prstGeom>
        </p:spPr>
        <p:txBody>
          <a:bodyPr/>
          <a:lstStyle/>
          <a:p>
            <a:r>
              <a:rPr dirty="0"/>
              <a:t>Monitoring dashboards help gather insights</a:t>
            </a:r>
          </a:p>
        </p:txBody>
      </p:sp>
      <p:pic>
        <p:nvPicPr>
          <p:cNvPr id="421" name="Image" descr="Image"/>
          <p:cNvPicPr>
            <a:picLocks noChangeAspect="1"/>
          </p:cNvPicPr>
          <p:nvPr/>
        </p:nvPicPr>
        <p:blipFill>
          <a:blip r:embed="rId3"/>
          <a:stretch>
            <a:fillRect/>
          </a:stretch>
        </p:blipFill>
        <p:spPr>
          <a:xfrm>
            <a:off x="72718" y="2655116"/>
            <a:ext cx="12607473" cy="10169774"/>
          </a:xfrm>
          <a:prstGeom prst="rect">
            <a:avLst/>
          </a:prstGeom>
          <a:ln w="12700">
            <a:miter lim="400000"/>
          </a:ln>
        </p:spPr>
      </p:pic>
      <p:pic>
        <p:nvPicPr>
          <p:cNvPr id="422" name="Image" descr="Image"/>
          <p:cNvPicPr>
            <a:picLocks noChangeAspect="1"/>
          </p:cNvPicPr>
          <p:nvPr/>
        </p:nvPicPr>
        <p:blipFill>
          <a:blip r:embed="rId4"/>
          <a:stretch>
            <a:fillRect/>
          </a:stretch>
        </p:blipFill>
        <p:spPr>
          <a:xfrm>
            <a:off x="11656697" y="1763984"/>
            <a:ext cx="12607472" cy="11952038"/>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Title 1"/>
          <p:cNvSpPr txBox="1">
            <a:spLocks noGrp="1"/>
          </p:cNvSpPr>
          <p:nvPr>
            <p:ph type="title"/>
          </p:nvPr>
        </p:nvSpPr>
        <p:spPr>
          <a:prstGeom prst="rect">
            <a:avLst/>
          </a:prstGeom>
        </p:spPr>
        <p:txBody>
          <a:bodyPr/>
          <a:lstStyle/>
          <a:p>
            <a:r>
              <a:t>Monitoring services take automated actions</a:t>
            </a:r>
          </a:p>
        </p:txBody>
      </p:sp>
      <p:pic>
        <p:nvPicPr>
          <p:cNvPr id="427" name="Picture 5" descr="Picture 5"/>
          <p:cNvPicPr>
            <a:picLocks noChangeAspect="1"/>
          </p:cNvPicPr>
          <p:nvPr/>
        </p:nvPicPr>
        <p:blipFill>
          <a:blip r:embed="rId3"/>
          <a:stretch>
            <a:fillRect/>
          </a:stretch>
        </p:blipFill>
        <p:spPr>
          <a:xfrm>
            <a:off x="-98721" y="1899994"/>
            <a:ext cx="25363392" cy="12140585"/>
          </a:xfrm>
          <a:prstGeom prst="rect">
            <a:avLst/>
          </a:prstGeom>
          <a:ln w="12700">
            <a:miter lim="400000"/>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Monitoring"/>
          <p:cNvSpPr txBox="1">
            <a:spLocks noGrp="1"/>
          </p:cNvSpPr>
          <p:nvPr>
            <p:ph type="title"/>
          </p:nvPr>
        </p:nvSpPr>
        <p:spPr>
          <a:prstGeom prst="rect">
            <a:avLst/>
          </a:prstGeom>
        </p:spPr>
        <p:txBody>
          <a:bodyPr/>
          <a:lstStyle/>
          <a:p>
            <a:r>
              <a:t>Monitoring services take automated actions</a:t>
            </a:r>
          </a:p>
        </p:txBody>
      </p:sp>
      <p:pic>
        <p:nvPicPr>
          <p:cNvPr id="432" name="Image" descr="Image"/>
          <p:cNvPicPr>
            <a:picLocks noChangeAspect="1"/>
          </p:cNvPicPr>
          <p:nvPr/>
        </p:nvPicPr>
        <p:blipFill>
          <a:blip r:embed="rId3"/>
          <a:stretch>
            <a:fillRect/>
          </a:stretch>
        </p:blipFill>
        <p:spPr>
          <a:xfrm>
            <a:off x="903413" y="2348098"/>
            <a:ext cx="21950878" cy="11693563"/>
          </a:xfrm>
          <a:prstGeom prst="rect">
            <a:avLst/>
          </a:prstGeom>
          <a:ln w="12700">
            <a:miter lim="400000"/>
          </a:ln>
        </p:spPr>
      </p:pic>
      <p:sp>
        <p:nvSpPr>
          <p:cNvPr id="433" name="Automatically detecting irregular behavior at Netflix"/>
          <p:cNvSpPr txBox="1">
            <a:spLocks noGrp="1"/>
          </p:cNvSpPr>
          <p:nvPr>
            <p:ph type="body" idx="1"/>
          </p:nvPr>
        </p:nvSpPr>
        <p:spPr>
          <a:prstGeom prst="rect">
            <a:avLst/>
          </a:prstGeom>
        </p:spPr>
        <p:txBody>
          <a:bodyPr/>
          <a:lstStyle/>
          <a:p>
            <a:r>
              <a:t>Automatically detecting irregular behavior at Netflix</a:t>
            </a:r>
          </a:p>
        </p:txBody>
      </p:sp>
      <p:sp>
        <p:nvSpPr>
          <p:cNvPr id="434" name="https://www.youtube.com/watch?v=qyzymLlj9ag"/>
          <p:cNvSpPr txBox="1"/>
          <p:nvPr/>
        </p:nvSpPr>
        <p:spPr>
          <a:xfrm>
            <a:off x="12760440" y="12868230"/>
            <a:ext cx="9890541" cy="7289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8" tIns="91438" rIns="91438" bIns="91438">
            <a:spAutoFit/>
          </a:bodyPr>
          <a:lstStyle>
            <a:lvl1pPr>
              <a:defRPr>
                <a:hlinkClick r:id="rId4"/>
              </a:defRPr>
            </a:lvl1pPr>
          </a:lstStyle>
          <a:p>
            <a:r>
              <a:rPr>
                <a:hlinkClick r:id="rId4"/>
              </a:rPr>
              <a:t>https://www.youtube.com/watch?v=qyzymLlj9ag</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39" name="A/B Testing"/>
          <p:cNvSpPr txBox="1">
            <a:spLocks noGrp="1"/>
          </p:cNvSpPr>
          <p:nvPr>
            <p:ph type="body" idx="1"/>
          </p:nvPr>
        </p:nvSpPr>
        <p:spPr>
          <a:prstGeom prst="rect">
            <a:avLst/>
          </a:prstGeom>
        </p:spPr>
        <p:txBody>
          <a:bodyPr/>
          <a:lstStyle/>
          <a:p>
            <a:r>
              <a:rPr dirty="0"/>
              <a:t>A/B Testing</a:t>
            </a:r>
          </a:p>
          <a:p>
            <a:pPr lvl="1">
              <a:buFont typeface="Arial" panose="020B0604020202020204" pitchFamily="34" charset="0"/>
              <a:buChar char="•"/>
            </a:pPr>
            <a:r>
              <a:rPr sz="4400" dirty="0"/>
              <a:t>Ways to test new features for usability, popularity, performance without a focus group</a:t>
            </a:r>
          </a:p>
          <a:p>
            <a:pPr lvl="1">
              <a:buFont typeface="Arial" panose="020B0604020202020204" pitchFamily="34" charset="0"/>
              <a:buChar char="•"/>
            </a:pPr>
            <a:r>
              <a:rPr sz="4400" dirty="0"/>
              <a:t>Show 50% of your site visitors version A, 50% version B, collect metrics on each, decide which is better</a:t>
            </a:r>
          </a:p>
        </p:txBody>
      </p:sp>
      <p:pic>
        <p:nvPicPr>
          <p:cNvPr id="440" name="Image" descr="Image"/>
          <p:cNvPicPr>
            <a:picLocks noChangeAspect="1"/>
          </p:cNvPicPr>
          <p:nvPr/>
        </p:nvPicPr>
        <p:blipFill>
          <a:blip r:embed="rId3"/>
          <a:stretch>
            <a:fillRect/>
          </a:stretch>
        </p:blipFill>
        <p:spPr>
          <a:xfrm>
            <a:off x="4088915" y="6717212"/>
            <a:ext cx="14302271" cy="6926555"/>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45"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46"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47"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48" name="Image" descr="Image"/>
          <p:cNvPicPr>
            <a:picLocks noChangeAspect="1"/>
          </p:cNvPicPr>
          <p:nvPr/>
        </p:nvPicPr>
        <p:blipFill>
          <a:blip r:embed="rId5"/>
          <a:stretch>
            <a:fillRect/>
          </a:stretch>
        </p:blipFill>
        <p:spPr>
          <a:xfrm>
            <a:off x="4815399" y="5456189"/>
            <a:ext cx="13337430" cy="7474659"/>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Usability Testing in Continuous Development"/>
          <p:cNvSpPr txBox="1">
            <a:spLocks noGrp="1"/>
          </p:cNvSpPr>
          <p:nvPr>
            <p:ph type="title"/>
          </p:nvPr>
        </p:nvSpPr>
        <p:spPr>
          <a:prstGeom prst="rect">
            <a:avLst/>
          </a:prstGeom>
        </p:spPr>
        <p:txBody>
          <a:bodyPr/>
          <a:lstStyle>
            <a:lvl1pPr defTabSz="2413954">
              <a:defRPr sz="7500" spc="-200"/>
            </a:lvl1pPr>
          </a:lstStyle>
          <a:p>
            <a:r>
              <a:t>Usability testing in continuous development</a:t>
            </a:r>
          </a:p>
        </p:txBody>
      </p:sp>
      <p:sp>
        <p:nvSpPr>
          <p:cNvPr id="469" name="A/B Testing: PlanOut from Facebook (“N=109 user study”)"/>
          <p:cNvSpPr txBox="1">
            <a:spLocks noGrp="1"/>
          </p:cNvSpPr>
          <p:nvPr>
            <p:ph type="body" idx="1"/>
          </p:nvPr>
        </p:nvSpPr>
        <p:spPr>
          <a:prstGeom prst="rect">
            <a:avLst/>
          </a:prstGeom>
        </p:spPr>
        <p:txBody>
          <a:bodyPr/>
          <a:lstStyle/>
          <a:p>
            <a:r>
              <a:t>A/B Testing: PlanOut from Facebook (“N=10</a:t>
            </a:r>
            <a:r>
              <a:rPr baseline="31998"/>
              <a:t>9</a:t>
            </a:r>
            <a:r>
              <a:t> user study”)</a:t>
            </a:r>
          </a:p>
        </p:txBody>
      </p:sp>
      <p:sp>
        <p:nvSpPr>
          <p:cNvPr id="470" name="https://github.com/facebook/planout"/>
          <p:cNvSpPr txBox="1"/>
          <p:nvPr/>
        </p:nvSpPr>
        <p:spPr>
          <a:xfrm>
            <a:off x="3417723" y="13184281"/>
            <a:ext cx="4689780"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3"/>
              </a:defRPr>
            </a:lvl1pPr>
          </a:lstStyle>
          <a:p>
            <a:r>
              <a:rPr>
                <a:hlinkClick r:id="rId3"/>
              </a:rPr>
              <a:t>https://github.com/facebook/planout</a:t>
            </a:r>
          </a:p>
        </p:txBody>
      </p:sp>
      <p:sp>
        <p:nvSpPr>
          <p:cNvPr id="471" name="https://www.slideshare.net/optimizely/opti-con-2014-automated-experimentation-at-scale"/>
          <p:cNvSpPr txBox="1"/>
          <p:nvPr/>
        </p:nvSpPr>
        <p:spPr>
          <a:xfrm>
            <a:off x="9005131" y="13184281"/>
            <a:ext cx="11961146" cy="4112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defTabSz="2438338">
              <a:defRPr sz="2200" u="sng">
                <a:solidFill>
                  <a:srgbClr val="0000FF"/>
                </a:solidFill>
                <a:uFill>
                  <a:solidFill>
                    <a:srgbClr val="0000FF"/>
                  </a:solidFill>
                </a:uFill>
                <a:latin typeface="Helvetica Neue"/>
                <a:ea typeface="Helvetica Neue"/>
                <a:cs typeface="Helvetica Neue"/>
                <a:sym typeface="Helvetica Neue"/>
                <a:hlinkClick r:id="rId4"/>
              </a:defRPr>
            </a:lvl1pPr>
          </a:lstStyle>
          <a:p>
            <a:r>
              <a:rPr>
                <a:hlinkClick r:id="rId4"/>
              </a:rPr>
              <a:t>https://www.slideshare.net/optimizely/opti-con-2014-automated-experimentation-at-scale</a:t>
            </a:r>
          </a:p>
        </p:txBody>
      </p:sp>
      <p:pic>
        <p:nvPicPr>
          <p:cNvPr id="472" name="Image" descr="Image"/>
          <p:cNvPicPr>
            <a:picLocks noChangeAspect="1"/>
          </p:cNvPicPr>
          <p:nvPr/>
        </p:nvPicPr>
        <p:blipFill>
          <a:blip r:embed="rId5"/>
          <a:stretch>
            <a:fillRect/>
          </a:stretch>
        </p:blipFill>
        <p:spPr>
          <a:xfrm>
            <a:off x="3229588" y="3643213"/>
            <a:ext cx="16483533" cy="9291531"/>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ost to Fix a Defect Over Time"/>
          <p:cNvSpPr txBox="1">
            <a:spLocks noGrp="1"/>
          </p:cNvSpPr>
          <p:nvPr>
            <p:ph type="title"/>
          </p:nvPr>
        </p:nvSpPr>
        <p:spPr>
          <a:prstGeom prst="rect">
            <a:avLst/>
          </a:prstGeom>
        </p:spPr>
        <p:txBody>
          <a:bodyPr/>
          <a:lstStyle/>
          <a:p>
            <a:r>
              <a:t>Agile values fast quality feedback loops</a:t>
            </a:r>
          </a:p>
        </p:txBody>
      </p:sp>
      <p:sp>
        <p:nvSpPr>
          <p:cNvPr id="46" name="Rough estimate"/>
          <p:cNvSpPr txBox="1">
            <a:spLocks noGrp="1"/>
          </p:cNvSpPr>
          <p:nvPr>
            <p:ph type="body" idx="1"/>
          </p:nvPr>
        </p:nvSpPr>
        <p:spPr>
          <a:xfrm>
            <a:off x="429699" y="1536432"/>
            <a:ext cx="23620798" cy="10208765"/>
          </a:xfrm>
          <a:prstGeom prst="rect">
            <a:avLst/>
          </a:prstGeom>
        </p:spPr>
        <p:txBody>
          <a:bodyPr/>
          <a:lstStyle/>
          <a:p>
            <a:r>
              <a:t>Faster feedback = lower cost to fix bugs</a:t>
            </a:r>
          </a:p>
        </p:txBody>
      </p:sp>
      <p:pic>
        <p:nvPicPr>
          <p:cNvPr id="47" name="Image" descr="Image"/>
          <p:cNvPicPr>
            <a:picLocks noChangeAspect="1"/>
          </p:cNvPicPr>
          <p:nvPr/>
        </p:nvPicPr>
        <p:blipFill>
          <a:blip r:embed="rId3"/>
          <a:stretch>
            <a:fillRect/>
          </a:stretch>
        </p:blipFill>
        <p:spPr>
          <a:xfrm>
            <a:off x="1081559" y="2567071"/>
            <a:ext cx="22317077" cy="10905402"/>
          </a:xfrm>
          <a:prstGeom prst="rect">
            <a:avLst/>
          </a:prstGeom>
          <a:ln w="12700">
            <a:miter lim="400000"/>
          </a:ln>
        </p:spPr>
      </p:pic>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8" name="Robert_McNamara_at_a_cabinet_meeting,_22_Nov_1967.jpg" descr="Robert_McNamara_at_a_cabinet_meeting,_22_Nov_1967.jpg"/>
          <p:cNvPicPr>
            <a:picLocks noChangeAspect="1"/>
          </p:cNvPicPr>
          <p:nvPr/>
        </p:nvPicPr>
        <p:blipFill>
          <a:blip r:embed="rId3"/>
          <a:stretch>
            <a:fillRect/>
          </a:stretch>
        </p:blipFill>
        <p:spPr>
          <a:xfrm>
            <a:off x="15854539" y="-1"/>
            <a:ext cx="9032766" cy="13716002"/>
          </a:xfrm>
          <a:prstGeom prst="rect">
            <a:avLst/>
          </a:prstGeom>
          <a:ln w="12700">
            <a:miter lim="400000"/>
          </a:ln>
        </p:spPr>
      </p:pic>
      <p:sp>
        <p:nvSpPr>
          <p:cNvPr id="476" name="Beware of Metrics"/>
          <p:cNvSpPr txBox="1">
            <a:spLocks noGrp="1"/>
          </p:cNvSpPr>
          <p:nvPr>
            <p:ph type="title"/>
          </p:nvPr>
        </p:nvSpPr>
        <p:spPr>
          <a:prstGeom prst="rect">
            <a:avLst/>
          </a:prstGeom>
        </p:spPr>
        <p:txBody>
          <a:bodyPr/>
          <a:lstStyle/>
          <a:p>
            <a:r>
              <a:t>Beware of Metrics</a:t>
            </a:r>
          </a:p>
        </p:txBody>
      </p:sp>
      <p:sp>
        <p:nvSpPr>
          <p:cNvPr id="477" name="McNamara Fallacy"/>
          <p:cNvSpPr txBox="1">
            <a:spLocks noGrp="1"/>
          </p:cNvSpPr>
          <p:nvPr>
            <p:ph type="body" idx="1"/>
          </p:nvPr>
        </p:nvSpPr>
        <p:spPr>
          <a:xfrm>
            <a:off x="429699" y="1753618"/>
            <a:ext cx="15238669" cy="10208764"/>
          </a:xfrm>
          <a:prstGeom prst="rect">
            <a:avLst/>
          </a:prstGeom>
        </p:spPr>
        <p:txBody>
          <a:bodyPr/>
          <a:lstStyle/>
          <a:p>
            <a:r>
              <a:rPr dirty="0"/>
              <a:t>McNamara Fallacy</a:t>
            </a:r>
          </a:p>
          <a:p>
            <a:pPr lvl="1">
              <a:buFont typeface="Arial" panose="020B0604020202020204" pitchFamily="34" charset="0"/>
              <a:buChar char="•"/>
            </a:pPr>
            <a:r>
              <a:rPr sz="4400" dirty="0"/>
              <a:t>Measure whatever can be easily measured</a:t>
            </a:r>
          </a:p>
          <a:p>
            <a:pPr lvl="1">
              <a:buFont typeface="Arial" panose="020B0604020202020204" pitchFamily="34" charset="0"/>
              <a:buChar char="•"/>
            </a:pPr>
            <a:r>
              <a:rPr sz="4400" dirty="0"/>
              <a:t>Disregard that which cannot be measured easily</a:t>
            </a:r>
          </a:p>
          <a:p>
            <a:pPr lvl="1">
              <a:buFont typeface="Arial" panose="020B0604020202020204" pitchFamily="34" charset="0"/>
              <a:buChar char="•"/>
            </a:pPr>
            <a:r>
              <a:rPr sz="4400" dirty="0"/>
              <a:t>Presume that which cannot be measured easily is not important</a:t>
            </a:r>
          </a:p>
          <a:p>
            <a:pPr lvl="1">
              <a:buFont typeface="Arial" panose="020B0604020202020204" pitchFamily="34" charset="0"/>
              <a:buChar char="•"/>
            </a:pPr>
            <a:r>
              <a:rPr sz="4400" dirty="0"/>
              <a:t>Presume that which cannot be measured easily does not exist</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Case Study of a Failed Deployment: Knight Capital"/>
          <p:cNvSpPr txBox="1">
            <a:spLocks noGrp="1"/>
          </p:cNvSpPr>
          <p:nvPr>
            <p:ph type="title"/>
          </p:nvPr>
        </p:nvSpPr>
        <p:spPr>
          <a:prstGeom prst="rect">
            <a:avLst/>
          </a:prstGeom>
        </p:spPr>
        <p:txBody>
          <a:bodyPr/>
          <a:lstStyle/>
          <a:p>
            <a:r>
              <a:t>Case study of a failed deployment</a:t>
            </a:r>
          </a:p>
        </p:txBody>
      </p:sp>
      <p:pic>
        <p:nvPicPr>
          <p:cNvPr id="242" name="YAhPZnUy7DsE0zBo7MjKsBCvhDYBt_tOKDjQFdJkZxw-yj2SeLyQPKmzGWVAdm0pKHznveXtyFn9-mrL9bX5O3ae6Y5kqa0k40FxLN0QZgjoEgGAKqyev27rSeeuqHLigY4YsDED7C02zknD660CUt1fyrzLDDI_gFwIL97u1OOUJefZ2XtSgdJtBqw4qg.png" descr="YAhPZnUy7DsE0zBo7MjKsBCvhDYBt_tOKDjQFdJkZxw-yj2SeLyQPKmzGWVAdm0pKHznveXtyFn9-mrL9bX5O3ae6Y5kqa0k40FxLN0QZgjoEgGAKqyev27rSeeuqHLigY4YsDED7C02zknD660CUt1fyrzLDDI_gFwIL97u1OOUJefZ2XtSgdJtBqw4qg.png"/>
          <p:cNvPicPr>
            <a:picLocks noChangeAspect="1"/>
          </p:cNvPicPr>
          <p:nvPr/>
        </p:nvPicPr>
        <p:blipFill>
          <a:blip r:embed="rId3"/>
          <a:stretch>
            <a:fillRect/>
          </a:stretch>
        </p:blipFill>
        <p:spPr>
          <a:xfrm>
            <a:off x="15482651" y="3987289"/>
            <a:ext cx="8682109" cy="5353967"/>
          </a:xfrm>
          <a:prstGeom prst="rect">
            <a:avLst/>
          </a:prstGeom>
          <a:ln w="12700">
            <a:miter lim="400000"/>
          </a:ln>
        </p:spPr>
      </p:pic>
      <p:pic>
        <p:nvPicPr>
          <p:cNvPr id="243" name="lj8UWPruyMWa9kgDmFlVp_qEXyjLmGxvPpRGCn-7f55oVAPVhSn6z3wNIXPJf8i_gC8sgU97c4btmhGlDXVO10t8s4inqnK9aeCFWt_zI1U-o1MwdtznGGvoI7nAwH72QO6Xl_NUTC-5J6QhQkGlPoLoaPajmsXfPAh6mQEH1s6hbKTtdKRDUtve-zobUg.png" descr="lj8UWPruyMWa9kgDmFlVp_qEXyjLmGxvPpRGCn-7f55oVAPVhSn6z3wNIXPJf8i_gC8sgU97c4btmhGlDXVO10t8s4inqnK9aeCFWt_zI1U-o1MwdtznGGvoI7nAwH72QO6Xl_NUTC-5J6QhQkGlPoLoaPajmsXfPAh6mQEH1s6hbKTtdKRDUtve-zobUg.png"/>
          <p:cNvPicPr>
            <a:picLocks noChangeAspect="1"/>
          </p:cNvPicPr>
          <p:nvPr/>
        </p:nvPicPr>
        <p:blipFill>
          <a:blip r:embed="rId4"/>
          <a:srcRect l="4454" t="1439" r="5970" b="60707"/>
          <a:stretch>
            <a:fillRect/>
          </a:stretch>
        </p:blipFill>
        <p:spPr>
          <a:xfrm>
            <a:off x="0" y="1697609"/>
            <a:ext cx="13994658" cy="8915498"/>
          </a:xfrm>
          <a:prstGeom prst="rect">
            <a:avLst/>
          </a:prstGeom>
          <a:ln w="12700">
            <a:miter lim="400000"/>
          </a:ln>
        </p:spPr>
      </p:pic>
      <p:sp>
        <p:nvSpPr>
          <p:cNvPr id="244" name="“In the week before go-live, a Knight engineer manually deployed the new RLP code in SMARS to its eight servers. However, the engineer made a mistake and did not copy the new code to one of the servers. Knight did not have a second engineer review the de"/>
          <p:cNvSpPr txBox="1"/>
          <p:nvPr/>
        </p:nvSpPr>
        <p:spPr>
          <a:xfrm>
            <a:off x="11377631" y="9597045"/>
            <a:ext cx="12844868" cy="3616326"/>
          </a:xfrm>
          <a:prstGeom prst="rect">
            <a:avLst/>
          </a:prstGeom>
          <a:solidFill>
            <a:srgbClr val="FDFDFD"/>
          </a:solidFill>
          <a:ln>
            <a:solidFill>
              <a:srgbClr val="0A52B1"/>
            </a:solidFill>
          </a:ln>
          <a:effectLst>
            <a:outerShdw blurRad="63500" dist="102621" dir="8845007" rotWithShape="0">
              <a:srgbClr val="000000">
                <a:alpha val="50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457200">
              <a:defRPr sz="3800">
                <a:solidFill>
                  <a:srgbClr val="333333"/>
                </a:solidFill>
              </a:defRPr>
            </a:lvl1pPr>
          </a:lstStyle>
          <a:p>
            <a:r>
              <a:rPr dirty="0"/>
              <a:t>“In the week before go-live, a Knight engineer manually deployed the new RLP code in SMARS to its 8 servers. However, he made a mistake and did not copy the new code to one of the servers. Knight did not have a second engineer review the deployment, and neither was there an automated system to alert anyone to the discrepancy. “</a:t>
            </a:r>
          </a:p>
        </p:txBody>
      </p:sp>
      <p:sp>
        <p:nvSpPr>
          <p:cNvPr id="245" name="https://www.henricodolfing.com/2019/06/project-failure-case-study-knight-capital.html"/>
          <p:cNvSpPr txBox="1"/>
          <p:nvPr/>
        </p:nvSpPr>
        <p:spPr>
          <a:xfrm>
            <a:off x="12089608" y="13262732"/>
            <a:ext cx="11053929" cy="436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defTabSz="457200">
              <a:lnSpc>
                <a:spcPct val="117999"/>
              </a:lnSpc>
              <a:defRPr sz="2200" u="sng">
                <a:solidFill>
                  <a:srgbClr val="0000FF"/>
                </a:solidFill>
                <a:uFill>
                  <a:solidFill>
                    <a:srgbClr val="0000FF"/>
                  </a:solidFill>
                </a:uFill>
                <a:latin typeface="Helvetica Neue"/>
                <a:ea typeface="Helvetica Neue"/>
                <a:cs typeface="Helvetica Neue"/>
                <a:sym typeface="Helvetica Neue"/>
              </a:defRPr>
            </a:pPr>
            <a:r>
              <a:rPr>
                <a:hlinkClick r:id="rId5"/>
              </a:rPr>
              <a:t>https://www.henricodolfing.com/2019/06/project-failure-case-study-knight-capital.html</a:t>
            </a:r>
            <a:r>
              <a:rPr u="none">
                <a:solidFill>
                  <a:srgbClr val="000000"/>
                </a:solidFill>
                <a:uFillTx/>
              </a:rPr>
              <a:t> </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What Could Knight Capital Have Done Better?"/>
          <p:cNvSpPr txBox="1">
            <a:spLocks noGrp="1"/>
          </p:cNvSpPr>
          <p:nvPr>
            <p:ph type="title"/>
          </p:nvPr>
        </p:nvSpPr>
        <p:spPr>
          <a:prstGeom prst="rect">
            <a:avLst/>
          </a:prstGeom>
        </p:spPr>
        <p:txBody>
          <a:bodyPr/>
          <a:lstStyle>
            <a:lvl1pPr defTabSz="2340804">
              <a:defRPr sz="8100" spc="-200"/>
            </a:lvl1pPr>
          </a:lstStyle>
          <a:p>
            <a:r>
              <a:t>What could Knight capital have done better?</a:t>
            </a:r>
          </a:p>
        </p:txBody>
      </p:sp>
      <p:sp>
        <p:nvSpPr>
          <p:cNvPr id="483" name="Slide Subtitle"/>
          <p:cNvSpPr txBox="1">
            <a:spLocks noGrp="1"/>
          </p:cNvSpPr>
          <p:nvPr>
            <p:ph type="body" idx="1"/>
          </p:nvPr>
        </p:nvSpPr>
        <p:spPr>
          <a:prstGeom prst="rect">
            <a:avLst/>
          </a:prstGeom>
        </p:spPr>
        <p:txBody>
          <a:bodyPr/>
          <a:lstStyle/>
          <a:p>
            <a:r>
              <a:t>Use capture/replay testing instead of driving market conditions in a test</a:t>
            </a:r>
          </a:p>
          <a:p>
            <a:r>
              <a:t>Avoid including “test” code in production deployments</a:t>
            </a:r>
          </a:p>
          <a:p>
            <a:r>
              <a:t>Automate deployments</a:t>
            </a:r>
          </a:p>
          <a:p>
            <a:r>
              <a:t>Define and monitor risk-based KPIs</a:t>
            </a:r>
          </a:p>
          <a:p>
            <a:r>
              <a:t>Create checklists for responding to incidents</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Learning Objectives for this Lesson"/>
          <p:cNvSpPr txBox="1">
            <a:spLocks noGrp="1"/>
          </p:cNvSpPr>
          <p:nvPr>
            <p:ph type="title"/>
          </p:nvPr>
        </p:nvSpPr>
        <p:spPr>
          <a:prstGeom prst="rect">
            <a:avLst/>
          </a:prstGeom>
        </p:spPr>
        <p:txBody>
          <a:bodyPr/>
          <a:lstStyle/>
          <a:p>
            <a:r>
              <a:t>Review</a:t>
            </a:r>
          </a:p>
        </p:txBody>
      </p:sp>
      <p:sp>
        <p:nvSpPr>
          <p:cNvPr id="488" name="By the end of this lesson, you should be able to…"/>
          <p:cNvSpPr txBox="1">
            <a:spLocks noGrp="1"/>
          </p:cNvSpPr>
          <p:nvPr>
            <p:ph type="body" idx="1"/>
          </p:nvPr>
        </p:nvSpPr>
        <p:spPr>
          <a:prstGeom prst="rect">
            <a:avLst/>
          </a:prstGeom>
        </p:spPr>
        <p:txBody>
          <a:bodyPr/>
          <a:lstStyle/>
          <a:p>
            <a:r>
              <a:rPr dirty="0"/>
              <a:t>By now, you should be able to…</a:t>
            </a:r>
          </a:p>
          <a:p>
            <a:pPr lvl="1">
              <a:buFont typeface="Arial" panose="020B0604020202020204" pitchFamily="34" charset="0"/>
              <a:buChar char="•"/>
            </a:pPr>
            <a:r>
              <a:rPr sz="4400" dirty="0"/>
              <a:t>Describe how continuous integration helps to catch errors sooner in the software lifecycle</a:t>
            </a:r>
          </a:p>
          <a:p>
            <a:pPr lvl="1">
              <a:buFont typeface="Arial" panose="020B0604020202020204" pitchFamily="34" charset="0"/>
              <a:buChar char="•"/>
            </a:pPr>
            <a:r>
              <a:rPr sz="4400" dirty="0"/>
              <a:t>Describe the benefits of a culture of code review</a:t>
            </a:r>
          </a:p>
          <a:p>
            <a:pPr lvl="1">
              <a:buFont typeface="Arial" panose="020B0604020202020204" pitchFamily="34" charset="0"/>
              <a:buChar char="•"/>
            </a:pPr>
            <a:r>
              <a:rPr sz="4400" dirty="0"/>
              <a:t>Describe strategies for performing quality-assurance on software as and after it is delivered</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 name="2D Line Chart"/>
          <p:cNvGraphicFramePr/>
          <p:nvPr/>
        </p:nvGraphicFramePr>
        <p:xfrm>
          <a:off x="1830590" y="3190534"/>
          <a:ext cx="20716465" cy="10114272"/>
        </p:xfrm>
        <a:graphic>
          <a:graphicData uri="http://schemas.openxmlformats.org/drawingml/2006/chart">
            <c:chart xmlns:c="http://schemas.openxmlformats.org/drawingml/2006/chart" xmlns:r="http://schemas.openxmlformats.org/officeDocument/2006/relationships" r:id="rId3"/>
          </a:graphicData>
        </a:graphic>
      </p:graphicFrame>
      <p:sp>
        <p:nvSpPr>
          <p:cNvPr id="52" name="Cost to Fix a Defect Over Time"/>
          <p:cNvSpPr txBox="1">
            <a:spLocks noGrp="1"/>
          </p:cNvSpPr>
          <p:nvPr>
            <p:ph type="title"/>
          </p:nvPr>
        </p:nvSpPr>
        <p:spPr>
          <a:prstGeom prst="rect">
            <a:avLst/>
          </a:prstGeom>
        </p:spPr>
        <p:txBody>
          <a:bodyPr/>
          <a:lstStyle/>
          <a:p>
            <a:r>
              <a:rPr dirty="0"/>
              <a:t>Continuous Integration</a:t>
            </a:r>
            <a:r>
              <a:rPr lang="en-US" dirty="0"/>
              <a:t> automates testing</a:t>
            </a:r>
            <a:endParaRPr dirty="0"/>
          </a:p>
        </p:txBody>
      </p:sp>
      <p:sp>
        <p:nvSpPr>
          <p:cNvPr id="53" name="Rough estimate"/>
          <p:cNvSpPr txBox="1">
            <a:spLocks noGrp="1"/>
          </p:cNvSpPr>
          <p:nvPr>
            <p:ph type="body" idx="1"/>
          </p:nvPr>
        </p:nvSpPr>
        <p:spPr>
          <a:prstGeom prst="rect">
            <a:avLst/>
          </a:prstGeom>
        </p:spPr>
        <p:txBody>
          <a:bodyPr/>
          <a:lstStyle/>
          <a:p>
            <a:r>
              <a:rPr dirty="0"/>
              <a:t>Fast feedback on integration errors</a:t>
            </a:r>
          </a:p>
        </p:txBody>
      </p:sp>
      <p:sp>
        <p:nvSpPr>
          <p:cNvPr id="54" name="Line"/>
          <p:cNvSpPr/>
          <p:nvPr/>
        </p:nvSpPr>
        <p:spPr>
          <a:xfrm>
            <a:off x="9699079" y="6959778"/>
            <a:ext cx="1692069" cy="2170652"/>
          </a:xfrm>
          <a:prstGeom prst="line">
            <a:avLst/>
          </a:prstGeom>
          <a:ln w="508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55" name="Old feedback loop: do this infrequently New feedback loop: do this continuously"/>
          <p:cNvSpPr/>
          <p:nvPr/>
        </p:nvSpPr>
        <p:spPr>
          <a:xfrm>
            <a:off x="8285477" y="6298477"/>
            <a:ext cx="5356313"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7">
              <a:defRPr sz="3100" b="1">
                <a:latin typeface="Helvetica Neue"/>
                <a:ea typeface="Helvetica Neue"/>
                <a:cs typeface="Helvetica Neue"/>
                <a:sym typeface="Helvetica Neue"/>
              </a:defRPr>
            </a:lvl1pPr>
          </a:lstStyle>
          <a:p>
            <a:r>
              <a:t>CI automates large test suites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ontinuous Integration"/>
          <p:cNvSpPr txBox="1">
            <a:spLocks noGrp="1"/>
          </p:cNvSpPr>
          <p:nvPr>
            <p:ph type="title"/>
          </p:nvPr>
        </p:nvSpPr>
        <p:spPr>
          <a:prstGeom prst="rect">
            <a:avLst/>
          </a:prstGeom>
        </p:spPr>
        <p:txBody>
          <a:bodyPr/>
          <a:lstStyle/>
          <a:p>
            <a:r>
              <a:t>Continuous Integration</a:t>
            </a:r>
          </a:p>
        </p:txBody>
      </p:sp>
      <p:sp>
        <p:nvSpPr>
          <p:cNvPr id="60" name="Motivation"/>
          <p:cNvSpPr txBox="1">
            <a:spLocks noGrp="1"/>
          </p:cNvSpPr>
          <p:nvPr>
            <p:ph type="body" idx="1"/>
          </p:nvPr>
        </p:nvSpPr>
        <p:spPr>
          <a:xfrm>
            <a:off x="429699" y="1753617"/>
            <a:ext cx="23620798" cy="10899701"/>
          </a:xfrm>
          <a:prstGeom prst="rect">
            <a:avLst/>
          </a:prstGeom>
        </p:spPr>
        <p:txBody>
          <a:bodyPr/>
          <a:lstStyle/>
          <a:p>
            <a:r>
              <a:rPr sz="5400" dirty="0"/>
              <a:t>Motivation</a:t>
            </a:r>
          </a:p>
          <a:p>
            <a:pPr lvl="1">
              <a:buSzPct val="100000"/>
              <a:buFont typeface="Arial" panose="020B0604020202020204" pitchFamily="34" charset="0"/>
              <a:buChar char="•"/>
            </a:pPr>
            <a:r>
              <a:rPr sz="4800" dirty="0"/>
              <a:t>Our systems involve many components, some of which might even be in different version control repositories</a:t>
            </a:r>
          </a:p>
          <a:p>
            <a:pPr lvl="1">
              <a:buSzPct val="100000"/>
              <a:buFont typeface="Arial" panose="020B0604020202020204" pitchFamily="34" charset="0"/>
              <a:buChar char="•"/>
            </a:pPr>
            <a:r>
              <a:rPr sz="4800" dirty="0"/>
              <a:t>How does a developer get feedback on their (local) change?</a:t>
            </a:r>
          </a:p>
        </p:txBody>
      </p:sp>
      <p:pic>
        <p:nvPicPr>
          <p:cNvPr id="61" name="Image" descr="Image"/>
          <p:cNvPicPr>
            <a:picLocks noChangeAspect="1"/>
          </p:cNvPicPr>
          <p:nvPr/>
        </p:nvPicPr>
        <p:blipFill>
          <a:blip r:embed="rId3"/>
          <a:stretch>
            <a:fillRect/>
          </a:stretch>
        </p:blipFill>
        <p:spPr>
          <a:xfrm>
            <a:off x="2019762" y="5811304"/>
            <a:ext cx="19099172" cy="7940498"/>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ontinuous Integration"/>
          <p:cNvSpPr txBox="1">
            <a:spLocks noGrp="1"/>
          </p:cNvSpPr>
          <p:nvPr>
            <p:ph type="title"/>
          </p:nvPr>
        </p:nvSpPr>
        <p:spPr>
          <a:prstGeom prst="rect">
            <a:avLst/>
          </a:prstGeom>
        </p:spPr>
        <p:txBody>
          <a:bodyPr/>
          <a:lstStyle/>
          <a:p>
            <a:r>
              <a:t>CI is a software pipeline</a:t>
            </a:r>
          </a:p>
        </p:txBody>
      </p:sp>
      <p:pic>
        <p:nvPicPr>
          <p:cNvPr id="66" name="Image" descr="Image"/>
          <p:cNvPicPr>
            <a:picLocks noChangeAspect="1"/>
          </p:cNvPicPr>
          <p:nvPr/>
        </p:nvPicPr>
        <p:blipFill>
          <a:blip r:embed="rId3"/>
          <a:stretch>
            <a:fillRect/>
          </a:stretch>
        </p:blipFill>
        <p:spPr>
          <a:xfrm>
            <a:off x="377937" y="2321434"/>
            <a:ext cx="23724321" cy="10212556"/>
          </a:xfrm>
          <a:prstGeom prst="rect">
            <a:avLst/>
          </a:prstGeom>
          <a:ln w="12700">
            <a:miter lim="400000"/>
          </a:ln>
        </p:spPr>
      </p:pic>
      <p:sp>
        <p:nvSpPr>
          <p:cNvPr id="2" name="Rectangle: Rounded Corners 1">
            <a:extLst>
              <a:ext uri="{FF2B5EF4-FFF2-40B4-BE49-F238E27FC236}">
                <a16:creationId xmlns:a16="http://schemas.microsoft.com/office/drawing/2014/main" id="{A94BD579-551E-3CF4-079A-9353472F913D}"/>
              </a:ext>
            </a:extLst>
          </p:cNvPr>
          <p:cNvSpPr/>
          <p:nvPr/>
        </p:nvSpPr>
        <p:spPr>
          <a:xfrm>
            <a:off x="4270744" y="11071654"/>
            <a:ext cx="10903353" cy="1462336"/>
          </a:xfrm>
          <a:prstGeom prst="roundRect">
            <a:avLst/>
          </a:prstGeom>
          <a:noFill/>
          <a:ln w="762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8" tIns="91438" rIns="91438" bIns="91438" numCol="1" spcCol="38100" rtlCol="0" anchor="ctr">
            <a:spAutoFit/>
          </a:bodyPr>
          <a:lstStyle/>
          <a:p>
            <a:pPr marL="0" marR="0" indent="0" algn="l" defTabSz="1828800" rtl="0" fontAlgn="auto" latinLnBrk="0"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inuous Integration in Practice"/>
          <p:cNvSpPr txBox="1">
            <a:spLocks noGrp="1"/>
          </p:cNvSpPr>
          <p:nvPr>
            <p:ph type="title"/>
          </p:nvPr>
        </p:nvSpPr>
        <p:spPr>
          <a:prstGeom prst="rect">
            <a:avLst/>
          </a:prstGeom>
        </p:spPr>
        <p:txBody>
          <a:bodyPr/>
          <a:lstStyle/>
          <a:p>
            <a:r>
              <a:t>CI in practice</a:t>
            </a:r>
          </a:p>
        </p:txBody>
      </p:sp>
      <p:sp>
        <p:nvSpPr>
          <p:cNvPr id="71" name="Small scale, with a service like CircleCI, GitHub Actions or TravisCI"/>
          <p:cNvSpPr txBox="1">
            <a:spLocks noGrp="1"/>
          </p:cNvSpPr>
          <p:nvPr>
            <p:ph type="body" idx="1"/>
          </p:nvPr>
        </p:nvSpPr>
        <p:spPr>
          <a:prstGeom prst="rect">
            <a:avLst/>
          </a:prstGeom>
        </p:spPr>
        <p:txBody>
          <a:bodyPr/>
          <a:lstStyle/>
          <a:p>
            <a:r>
              <a:t>Small scale, with a service like CircleCI, GitHub Actions or TravisCI</a:t>
            </a:r>
          </a:p>
        </p:txBody>
      </p:sp>
      <p:pic>
        <p:nvPicPr>
          <p:cNvPr id="72" name="Image" descr="Image"/>
          <p:cNvPicPr>
            <a:picLocks noChangeAspect="1"/>
          </p:cNvPicPr>
          <p:nvPr/>
        </p:nvPicPr>
        <p:blipFill>
          <a:blip r:embed="rId3"/>
          <a:stretch>
            <a:fillRect/>
          </a:stretch>
        </p:blipFill>
        <p:spPr>
          <a:xfrm>
            <a:off x="3872724" y="7419712"/>
            <a:ext cx="1750220" cy="2982518"/>
          </a:xfrm>
          <a:prstGeom prst="rect">
            <a:avLst/>
          </a:prstGeom>
          <a:ln w="12700">
            <a:miter lim="400000"/>
          </a:ln>
        </p:spPr>
      </p:pic>
      <p:sp>
        <p:nvSpPr>
          <p:cNvPr id="73" name="Line"/>
          <p:cNvSpPr/>
          <p:nvPr/>
        </p:nvSpPr>
        <p:spPr>
          <a:xfrm flipV="1">
            <a:off x="5710466" y="5733824"/>
            <a:ext cx="5047020" cy="262889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74" name="Commits code to"/>
          <p:cNvSpPr txBox="1"/>
          <p:nvPr/>
        </p:nvSpPr>
        <p:spPr>
          <a:xfrm>
            <a:off x="4938417" y="5415139"/>
            <a:ext cx="488441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commits code to</a:t>
            </a:r>
          </a:p>
        </p:txBody>
      </p:sp>
      <p:pic>
        <p:nvPicPr>
          <p:cNvPr id="75" name="Image" descr="Image"/>
          <p:cNvPicPr>
            <a:picLocks noChangeAspect="1"/>
          </p:cNvPicPr>
          <p:nvPr/>
        </p:nvPicPr>
        <p:blipFill>
          <a:blip r:embed="rId4"/>
          <a:stretch>
            <a:fillRect/>
          </a:stretch>
        </p:blipFill>
        <p:spPr>
          <a:xfrm>
            <a:off x="10815373" y="4491063"/>
            <a:ext cx="2990106" cy="2485525"/>
          </a:xfrm>
          <a:prstGeom prst="rect">
            <a:avLst/>
          </a:prstGeom>
          <a:ln w="12700">
            <a:miter lim="400000"/>
          </a:ln>
        </p:spPr>
      </p:pic>
      <p:sp>
        <p:nvSpPr>
          <p:cNvPr id="76" name="Developer"/>
          <p:cNvSpPr txBox="1"/>
          <p:nvPr/>
        </p:nvSpPr>
        <p:spPr>
          <a:xfrm>
            <a:off x="3304649" y="6418913"/>
            <a:ext cx="322608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Developer</a:t>
            </a:r>
          </a:p>
        </p:txBody>
      </p:sp>
      <p:pic>
        <p:nvPicPr>
          <p:cNvPr id="77" name="Image" descr="Image"/>
          <p:cNvPicPr>
            <a:picLocks noChangeAspect="1"/>
          </p:cNvPicPr>
          <p:nvPr/>
        </p:nvPicPr>
        <p:blipFill>
          <a:blip r:embed="rId5"/>
          <a:stretch>
            <a:fillRect/>
          </a:stretch>
        </p:blipFill>
        <p:spPr>
          <a:xfrm>
            <a:off x="18324112" y="7963313"/>
            <a:ext cx="1910566" cy="1895312"/>
          </a:xfrm>
          <a:prstGeom prst="rect">
            <a:avLst/>
          </a:prstGeom>
          <a:ln w="12700">
            <a:miter lim="400000"/>
          </a:ln>
        </p:spPr>
      </p:pic>
      <p:sp>
        <p:nvSpPr>
          <p:cNvPr id="78" name="GitHub"/>
          <p:cNvSpPr txBox="1"/>
          <p:nvPr/>
        </p:nvSpPr>
        <p:spPr>
          <a:xfrm>
            <a:off x="11255561" y="3642749"/>
            <a:ext cx="2271723"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b="1"/>
            </a:lvl1pPr>
          </a:lstStyle>
          <a:p>
            <a:r>
              <a:t>GitHub</a:t>
            </a:r>
          </a:p>
        </p:txBody>
      </p:sp>
      <p:sp>
        <p:nvSpPr>
          <p:cNvPr id="79" name="Line"/>
          <p:cNvSpPr/>
          <p:nvPr/>
        </p:nvSpPr>
        <p:spPr>
          <a:xfrm flipH="1" flipV="1">
            <a:off x="13675026" y="5813431"/>
            <a:ext cx="3116310" cy="2080488"/>
          </a:xfrm>
          <a:prstGeom prst="line">
            <a:avLst/>
          </a:prstGeom>
          <a:ln w="25400">
            <a:solidFill>
              <a:srgbClr val="000000"/>
            </a:solidFill>
            <a:miter lim="400000"/>
            <a:tailEnd type="triangle"/>
          </a:ln>
        </p:spPr>
        <p:txBody>
          <a:bodyPr lIns="45718" tIns="45718" rIns="45718" bIns="45718"/>
          <a:lstStyle/>
          <a:p>
            <a:pPr algn="ctr" defTabSz="2438337">
              <a:defRPr sz="2400">
                <a:solidFill>
                  <a:srgbClr val="5E5E5E"/>
                </a:solidFill>
              </a:defRPr>
            </a:pPr>
            <a:endParaRPr/>
          </a:p>
        </p:txBody>
      </p:sp>
      <p:sp>
        <p:nvSpPr>
          <p:cNvPr id="80" name="TravisCI"/>
          <p:cNvSpPr txBox="1"/>
          <p:nvPr/>
        </p:nvSpPr>
        <p:spPr>
          <a:xfrm>
            <a:off x="18262564" y="10128971"/>
            <a:ext cx="2033660"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TravisCI</a:t>
            </a:r>
          </a:p>
        </p:txBody>
      </p:sp>
      <p:sp>
        <p:nvSpPr>
          <p:cNvPr id="81" name="Checks for updates"/>
          <p:cNvSpPr txBox="1"/>
          <p:nvPr/>
        </p:nvSpPr>
        <p:spPr>
          <a:xfrm>
            <a:off x="14542949" y="5627462"/>
            <a:ext cx="5626098" cy="904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5000" i="1"/>
            </a:lvl1pPr>
          </a:lstStyle>
          <a:p>
            <a:r>
              <a:t>checks for updates</a:t>
            </a:r>
          </a:p>
        </p:txBody>
      </p:sp>
      <p:sp>
        <p:nvSpPr>
          <p:cNvPr id="82" name="Runs build for each commit"/>
          <p:cNvSpPr txBox="1"/>
          <p:nvPr/>
        </p:nvSpPr>
        <p:spPr>
          <a:xfrm>
            <a:off x="14668276" y="11378965"/>
            <a:ext cx="5940960" cy="17938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5" tIns="71435" rIns="71435" bIns="71435" anchor="ctr">
            <a:spAutoFit/>
          </a:bodyPr>
          <a:lstStyle>
            <a:lvl1pPr algn="ctr" defTabSz="821529">
              <a:defRPr sz="5400">
                <a:latin typeface="Helvetica Light"/>
                <a:ea typeface="Helvetica Light"/>
                <a:cs typeface="Helvetica Light"/>
                <a:sym typeface="Helvetica Light"/>
              </a:defRPr>
            </a:lvl1pPr>
          </a:lstStyle>
          <a:p>
            <a:r>
              <a:t>Runs build for each commit</a:t>
            </a:r>
          </a:p>
        </p:txBody>
      </p:sp>
      <p:pic>
        <p:nvPicPr>
          <p:cNvPr id="83" name="Image" descr="Image"/>
          <p:cNvPicPr>
            <a:picLocks noChangeAspect="1"/>
          </p:cNvPicPr>
          <p:nvPr/>
        </p:nvPicPr>
        <p:blipFill>
          <a:blip r:embed="rId6"/>
          <a:stretch>
            <a:fillRect/>
          </a:stretch>
        </p:blipFill>
        <p:spPr>
          <a:xfrm>
            <a:off x="16114683" y="8127817"/>
            <a:ext cx="1666877" cy="1666878"/>
          </a:xfrm>
          <a:prstGeom prst="rect">
            <a:avLst/>
          </a:prstGeom>
          <a:ln w="12700">
            <a:miter lim="400000"/>
          </a:ln>
        </p:spPr>
      </p:pic>
      <p:sp>
        <p:nvSpPr>
          <p:cNvPr id="84" name="GitHub Actions"/>
          <p:cNvSpPr txBox="1"/>
          <p:nvPr/>
        </p:nvSpPr>
        <p:spPr>
          <a:xfrm>
            <a:off x="16216010" y="9931193"/>
            <a:ext cx="1925263" cy="13112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p>
            <a:pPr algn="ctr" defTabSz="821529">
              <a:defRPr sz="3800" b="1"/>
            </a:pPr>
            <a:r>
              <a:t>GitHub</a:t>
            </a:r>
            <a:br/>
            <a:r>
              <a:t>Actions</a:t>
            </a:r>
          </a:p>
        </p:txBody>
      </p:sp>
      <p:pic>
        <p:nvPicPr>
          <p:cNvPr id="85" name="Image" descr="Image"/>
          <p:cNvPicPr>
            <a:picLocks noChangeAspect="1"/>
          </p:cNvPicPr>
          <p:nvPr/>
        </p:nvPicPr>
        <p:blipFill>
          <a:blip r:embed="rId7"/>
          <a:stretch>
            <a:fillRect/>
          </a:stretch>
        </p:blipFill>
        <p:spPr>
          <a:xfrm>
            <a:off x="14120927" y="8310760"/>
            <a:ext cx="1666878" cy="1666878"/>
          </a:xfrm>
          <a:prstGeom prst="rect">
            <a:avLst/>
          </a:prstGeom>
          <a:ln w="12700">
            <a:miter lim="400000"/>
          </a:ln>
        </p:spPr>
      </p:pic>
      <p:sp>
        <p:nvSpPr>
          <p:cNvPr id="86" name="CircleCI"/>
          <p:cNvSpPr txBox="1"/>
          <p:nvPr/>
        </p:nvSpPr>
        <p:spPr>
          <a:xfrm>
            <a:off x="13964634" y="10223294"/>
            <a:ext cx="1979462" cy="727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5" tIns="71435" rIns="71435" bIns="71435" anchor="ctr">
            <a:spAutoFit/>
          </a:bodyPr>
          <a:lstStyle>
            <a:lvl1pPr algn="ctr" defTabSz="821529">
              <a:defRPr sz="3800" b="1"/>
            </a:lvl1pPr>
          </a:lstStyle>
          <a:p>
            <a:r>
              <a:t>CircleCI</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91438" tIns="91438" rIns="91438" bIns="91438"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8" tIns="91438" rIns="91438" bIns="91438"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336</TotalTime>
  <Words>7829</Words>
  <Application>Microsoft Office PowerPoint</Application>
  <PresentationFormat>Custom</PresentationFormat>
  <Paragraphs>494</Paragraphs>
  <Slides>53</Slides>
  <Notes>43</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Calibri</vt:lpstr>
      <vt:lpstr>Courier</vt:lpstr>
      <vt:lpstr>Helvetica</vt:lpstr>
      <vt:lpstr>Helvetica Light</vt:lpstr>
      <vt:lpstr>Helvetica Neue</vt:lpstr>
      <vt:lpstr>Helvetica Neue Medium</vt:lpstr>
      <vt:lpstr>Ink Free</vt:lpstr>
      <vt:lpstr>Slack-Lato</vt:lpstr>
      <vt:lpstr>Times Roman</vt:lpstr>
      <vt:lpstr>Verdana</vt:lpstr>
      <vt:lpstr>Office Theme</vt:lpstr>
      <vt:lpstr>CS 4530 Software Engineering  Module 14: Continuous Development Processes</vt:lpstr>
      <vt:lpstr>Learning objectives for this lesson</vt:lpstr>
      <vt:lpstr>CD/CI improves code quality and dev velocity</vt:lpstr>
      <vt:lpstr> Module 14.1: Continuous Integration</vt:lpstr>
      <vt:lpstr>Agile values fast quality feedback loops</vt:lpstr>
      <vt:lpstr>Continuous Integration automates testing</vt:lpstr>
      <vt:lpstr>Continuous Integration</vt:lpstr>
      <vt:lpstr>CI is a software pipeline</vt:lpstr>
      <vt:lpstr>CI in practice</vt:lpstr>
      <vt:lpstr>Attributes of effective CI processes</vt:lpstr>
      <vt:lpstr>CI In Practice: Autograder</vt:lpstr>
      <vt:lpstr>Example CI Pipeline</vt:lpstr>
      <vt:lpstr>Example CI Pipeline - TravisCI</vt:lpstr>
      <vt:lpstr>How do we apply continuous integration?</vt:lpstr>
      <vt:lpstr>Use scalable cloud resources for CI</vt:lpstr>
      <vt:lpstr>CI Pipelines automate performance testing</vt:lpstr>
      <vt:lpstr>CI Pipelines automate benchmarking</vt:lpstr>
      <vt:lpstr>CI in practice</vt:lpstr>
      <vt:lpstr> Module 14.2: Code Review</vt:lpstr>
      <vt:lpstr>Code review is an important step of CD</vt:lpstr>
      <vt:lpstr>Why should we perform code review?</vt:lpstr>
      <vt:lpstr>Many stakeholders can benefit from code review</vt:lpstr>
      <vt:lpstr>Code reviews have many benefits</vt:lpstr>
      <vt:lpstr>Code reviews Descend from Code Inspection</vt:lpstr>
      <vt:lpstr>Code review should be a formal process</vt:lpstr>
      <vt:lpstr>Code review checklist</vt:lpstr>
      <vt:lpstr>Code review: How they do it at Google</vt:lpstr>
      <vt:lpstr>Self-review is no substitute for peer review</vt:lpstr>
      <vt:lpstr>Code review: example on pull request</vt:lpstr>
      <vt:lpstr>Code reviews and Programmer’s Ego</vt:lpstr>
      <vt:lpstr>Module 14.3: Continuous Deployment</vt:lpstr>
      <vt:lpstr>Continuous Delivery</vt:lpstr>
      <vt:lpstr>Staging environments</vt:lpstr>
      <vt:lpstr>Test-Stage-Production</vt:lpstr>
      <vt:lpstr>A/B Deployments with Canaries</vt:lpstr>
      <vt:lpstr>Deployment Philosophy: Instagram </vt:lpstr>
      <vt:lpstr>Operations Responsibility </vt:lpstr>
      <vt:lpstr>Release Pipelines</vt:lpstr>
      <vt:lpstr>Deployment Example: Facebook.com</vt:lpstr>
      <vt:lpstr>Deployment Example</vt:lpstr>
      <vt:lpstr>Deployment Example</vt:lpstr>
      <vt:lpstr>Monitoring helps gather insights</vt:lpstr>
      <vt:lpstr>Monitoring services aggregate system status</vt:lpstr>
      <vt:lpstr>Monitoring dashboards help gather insights</vt:lpstr>
      <vt:lpstr>Monitoring services take automated actions</vt:lpstr>
      <vt:lpstr>Monitoring services take automated actions</vt:lpstr>
      <vt:lpstr>Usability testing in continuous development</vt:lpstr>
      <vt:lpstr>Usability testing in continuous development</vt:lpstr>
      <vt:lpstr>Usability testing in continuous development</vt:lpstr>
      <vt:lpstr>Beware of Metrics</vt:lpstr>
      <vt:lpstr>Case study of a failed deployment</vt:lpstr>
      <vt:lpstr>What could Knight capital have done better?</vt:lpstr>
      <vt:lpstr>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Software Engineering  Module 14: Continuous Development Processes</dc:title>
  <dc:creator>Adeel A. Bhutta</dc:creator>
  <cp:lastModifiedBy>Bhutta, Adeel</cp:lastModifiedBy>
  <cp:revision>4</cp:revision>
  <dcterms:modified xsi:type="dcterms:W3CDTF">2023-10-24T23:24:45Z</dcterms:modified>
</cp:coreProperties>
</file>